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6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8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9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0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1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2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3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4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5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6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7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8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19.xml" ContentType="application/vnd.openxmlformats-officedocument.theme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20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21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theme/theme22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3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24.xml" ContentType="application/vnd.openxmlformats-officedocument.theme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25.xml" ContentType="application/vnd.openxmlformats-officedocument.theme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theme/theme26.xml" ContentType="application/vnd.openxmlformats-officedocument.theme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theme/theme27.xml" ContentType="application/vnd.openxmlformats-officedocument.theme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theme/theme28.xml" ContentType="application/vnd.openxmlformats-officedocument.theme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theme/theme29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  <p:sldMasterId id="2147483812" r:id="rId3"/>
    <p:sldMasterId id="2147483824" r:id="rId4"/>
    <p:sldMasterId id="2147483848" r:id="rId5"/>
    <p:sldMasterId id="2147483872" r:id="rId6"/>
    <p:sldMasterId id="2147483909" r:id="rId7"/>
    <p:sldMasterId id="2147483936" r:id="rId8"/>
    <p:sldMasterId id="2147484087" r:id="rId9"/>
    <p:sldMasterId id="2147484099" r:id="rId10"/>
    <p:sldMasterId id="2147484281" r:id="rId11"/>
    <p:sldMasterId id="2147484522" r:id="rId12"/>
    <p:sldMasterId id="2147484571" r:id="rId13"/>
    <p:sldMasterId id="2147484777" r:id="rId14"/>
    <p:sldMasterId id="2147484837" r:id="rId15"/>
    <p:sldMasterId id="2147484849" r:id="rId16"/>
    <p:sldMasterId id="2147484861" r:id="rId17"/>
    <p:sldMasterId id="2147484873" r:id="rId18"/>
    <p:sldMasterId id="2147484969" r:id="rId19"/>
    <p:sldMasterId id="2147485410" r:id="rId20"/>
    <p:sldMasterId id="2147485520" r:id="rId21"/>
    <p:sldMasterId id="2147485532" r:id="rId22"/>
    <p:sldMasterId id="2147485665" r:id="rId23"/>
    <p:sldMasterId id="2147485714" r:id="rId24"/>
    <p:sldMasterId id="2147486472" r:id="rId25"/>
    <p:sldMasterId id="2147486594" r:id="rId26"/>
    <p:sldMasterId id="2147487120" r:id="rId27"/>
    <p:sldMasterId id="2147487194" r:id="rId28"/>
    <p:sldMasterId id="2147487206" r:id="rId29"/>
  </p:sldMasterIdLst>
  <p:notesMasterIdLst>
    <p:notesMasterId r:id="rId94"/>
  </p:notesMasterIdLst>
  <p:handoutMasterIdLst>
    <p:handoutMasterId r:id="rId95"/>
  </p:handoutMasterIdLst>
  <p:sldIdLst>
    <p:sldId id="722" r:id="rId30"/>
    <p:sldId id="6554" r:id="rId31"/>
    <p:sldId id="441" r:id="rId32"/>
    <p:sldId id="3172" r:id="rId33"/>
    <p:sldId id="3173" r:id="rId34"/>
    <p:sldId id="282" r:id="rId35"/>
    <p:sldId id="6581" r:id="rId36"/>
    <p:sldId id="3183" r:id="rId37"/>
    <p:sldId id="418" r:id="rId38"/>
    <p:sldId id="6604" r:id="rId39"/>
    <p:sldId id="6622" r:id="rId40"/>
    <p:sldId id="6123" r:id="rId41"/>
    <p:sldId id="6602" r:id="rId42"/>
    <p:sldId id="6630" r:id="rId43"/>
    <p:sldId id="6631" r:id="rId44"/>
    <p:sldId id="6627" r:id="rId45"/>
    <p:sldId id="6628" r:id="rId46"/>
    <p:sldId id="6629" r:id="rId47"/>
    <p:sldId id="6637" r:id="rId48"/>
    <p:sldId id="6638" r:id="rId49"/>
    <p:sldId id="480" r:id="rId50"/>
    <p:sldId id="487" r:id="rId51"/>
    <p:sldId id="492" r:id="rId52"/>
    <p:sldId id="489" r:id="rId53"/>
    <p:sldId id="482" r:id="rId54"/>
    <p:sldId id="490" r:id="rId55"/>
    <p:sldId id="483" r:id="rId56"/>
    <p:sldId id="485" r:id="rId57"/>
    <p:sldId id="496" r:id="rId58"/>
    <p:sldId id="497" r:id="rId59"/>
    <p:sldId id="499" r:id="rId60"/>
    <p:sldId id="720" r:id="rId61"/>
    <p:sldId id="6642" r:id="rId62"/>
    <p:sldId id="6655" r:id="rId63"/>
    <p:sldId id="6644" r:id="rId64"/>
    <p:sldId id="6640" r:id="rId65"/>
    <p:sldId id="6641" r:id="rId66"/>
    <p:sldId id="6645" r:id="rId67"/>
    <p:sldId id="6647" r:id="rId68"/>
    <p:sldId id="6646" r:id="rId69"/>
    <p:sldId id="6649" r:id="rId70"/>
    <p:sldId id="6576" r:id="rId71"/>
    <p:sldId id="725" r:id="rId72"/>
    <p:sldId id="6567" r:id="rId73"/>
    <p:sldId id="6570" r:id="rId74"/>
    <p:sldId id="6571" r:id="rId75"/>
    <p:sldId id="6657" r:id="rId76"/>
    <p:sldId id="6658" r:id="rId77"/>
    <p:sldId id="6659" r:id="rId78"/>
    <p:sldId id="6660" r:id="rId79"/>
    <p:sldId id="6661" r:id="rId80"/>
    <p:sldId id="6662" r:id="rId81"/>
    <p:sldId id="6664" r:id="rId82"/>
    <p:sldId id="6651" r:id="rId83"/>
    <p:sldId id="6663" r:id="rId84"/>
    <p:sldId id="6650" r:id="rId85"/>
    <p:sldId id="6652" r:id="rId86"/>
    <p:sldId id="6665" r:id="rId87"/>
    <p:sldId id="6653" r:id="rId88"/>
    <p:sldId id="6636" r:id="rId89"/>
    <p:sldId id="6654" r:id="rId90"/>
    <p:sldId id="6546" r:id="rId91"/>
    <p:sldId id="6667" r:id="rId92"/>
    <p:sldId id="6666" r:id="rId9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DFF"/>
    <a:srgbClr val="941651"/>
    <a:srgbClr val="7030A0"/>
    <a:srgbClr val="CC9900"/>
    <a:srgbClr val="00B050"/>
    <a:srgbClr val="0000FF"/>
    <a:srgbClr val="9DC3E6"/>
    <a:srgbClr val="FFFFFF"/>
    <a:srgbClr val="FF930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95739" autoAdjust="0"/>
  </p:normalViewPr>
  <p:slideViewPr>
    <p:cSldViewPr>
      <p:cViewPr varScale="1">
        <p:scale>
          <a:sx n="125" d="100"/>
          <a:sy n="125" d="100"/>
        </p:scale>
        <p:origin x="776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228" y="-1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3.xml"/><Relationship Id="rId47" Type="http://schemas.openxmlformats.org/officeDocument/2006/relationships/slide" Target="slides/slide18.xml"/><Relationship Id="rId63" Type="http://schemas.openxmlformats.org/officeDocument/2006/relationships/slide" Target="slides/slide34.xml"/><Relationship Id="rId68" Type="http://schemas.openxmlformats.org/officeDocument/2006/relationships/slide" Target="slides/slide39.xml"/><Relationship Id="rId84" Type="http://schemas.openxmlformats.org/officeDocument/2006/relationships/slide" Target="slides/slide55.xml"/><Relationship Id="rId89" Type="http://schemas.openxmlformats.org/officeDocument/2006/relationships/slide" Target="slides/slide60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53" Type="http://schemas.openxmlformats.org/officeDocument/2006/relationships/slide" Target="slides/slide24.xml"/><Relationship Id="rId58" Type="http://schemas.openxmlformats.org/officeDocument/2006/relationships/slide" Target="slides/slide29.xml"/><Relationship Id="rId74" Type="http://schemas.openxmlformats.org/officeDocument/2006/relationships/slide" Target="slides/slide45.xml"/><Relationship Id="rId79" Type="http://schemas.openxmlformats.org/officeDocument/2006/relationships/slide" Target="slides/slide50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1.xml"/><Relationship Id="rId95" Type="http://schemas.openxmlformats.org/officeDocument/2006/relationships/handoutMaster" Target="handoutMasters/handoutMaster1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14.xml"/><Relationship Id="rId48" Type="http://schemas.openxmlformats.org/officeDocument/2006/relationships/slide" Target="slides/slide19.xml"/><Relationship Id="rId64" Type="http://schemas.openxmlformats.org/officeDocument/2006/relationships/slide" Target="slides/slide35.xml"/><Relationship Id="rId69" Type="http://schemas.openxmlformats.org/officeDocument/2006/relationships/slide" Target="slides/slide40.xml"/><Relationship Id="rId80" Type="http://schemas.openxmlformats.org/officeDocument/2006/relationships/slide" Target="slides/slide51.xml"/><Relationship Id="rId85" Type="http://schemas.openxmlformats.org/officeDocument/2006/relationships/slide" Target="slides/slide5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46" Type="http://schemas.openxmlformats.org/officeDocument/2006/relationships/slide" Target="slides/slide17.xml"/><Relationship Id="rId59" Type="http://schemas.openxmlformats.org/officeDocument/2006/relationships/slide" Target="slides/slide30.xml"/><Relationship Id="rId67" Type="http://schemas.openxmlformats.org/officeDocument/2006/relationships/slide" Target="slides/slide38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2.xml"/><Relationship Id="rId54" Type="http://schemas.openxmlformats.org/officeDocument/2006/relationships/slide" Target="slides/slide25.xml"/><Relationship Id="rId62" Type="http://schemas.openxmlformats.org/officeDocument/2006/relationships/slide" Target="slides/slide33.xml"/><Relationship Id="rId70" Type="http://schemas.openxmlformats.org/officeDocument/2006/relationships/slide" Target="slides/slide41.xml"/><Relationship Id="rId75" Type="http://schemas.openxmlformats.org/officeDocument/2006/relationships/slide" Target="slides/slide46.xml"/><Relationship Id="rId83" Type="http://schemas.openxmlformats.org/officeDocument/2006/relationships/slide" Target="slides/slide54.xml"/><Relationship Id="rId88" Type="http://schemas.openxmlformats.org/officeDocument/2006/relationships/slide" Target="slides/slide59.xml"/><Relationship Id="rId91" Type="http://schemas.openxmlformats.org/officeDocument/2006/relationships/slide" Target="slides/slide62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7.xml"/><Relationship Id="rId49" Type="http://schemas.openxmlformats.org/officeDocument/2006/relationships/slide" Target="slides/slide20.xml"/><Relationship Id="rId57" Type="http://schemas.openxmlformats.org/officeDocument/2006/relationships/slide" Target="slides/slide28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52" Type="http://schemas.openxmlformats.org/officeDocument/2006/relationships/slide" Target="slides/slide23.xml"/><Relationship Id="rId60" Type="http://schemas.openxmlformats.org/officeDocument/2006/relationships/slide" Target="slides/slide31.xml"/><Relationship Id="rId65" Type="http://schemas.openxmlformats.org/officeDocument/2006/relationships/slide" Target="slides/slide36.xml"/><Relationship Id="rId73" Type="http://schemas.openxmlformats.org/officeDocument/2006/relationships/slide" Target="slides/slide44.xml"/><Relationship Id="rId78" Type="http://schemas.openxmlformats.org/officeDocument/2006/relationships/slide" Target="slides/slide49.xml"/><Relationship Id="rId81" Type="http://schemas.openxmlformats.org/officeDocument/2006/relationships/slide" Target="slides/slide52.xml"/><Relationship Id="rId86" Type="http://schemas.openxmlformats.org/officeDocument/2006/relationships/slide" Target="slides/slide57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0.xml"/><Relationship Id="rId34" Type="http://schemas.openxmlformats.org/officeDocument/2006/relationships/slide" Target="slides/slide5.xml"/><Relationship Id="rId50" Type="http://schemas.openxmlformats.org/officeDocument/2006/relationships/slide" Target="slides/slide21.xml"/><Relationship Id="rId55" Type="http://schemas.openxmlformats.org/officeDocument/2006/relationships/slide" Target="slides/slide26.xml"/><Relationship Id="rId76" Type="http://schemas.openxmlformats.org/officeDocument/2006/relationships/slide" Target="slides/slide47.xml"/><Relationship Id="rId9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2.xml"/><Relationship Id="rId92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1.xml"/><Relationship Id="rId45" Type="http://schemas.openxmlformats.org/officeDocument/2006/relationships/slide" Target="slides/slide16.xml"/><Relationship Id="rId66" Type="http://schemas.openxmlformats.org/officeDocument/2006/relationships/slide" Target="slides/slide37.xml"/><Relationship Id="rId87" Type="http://schemas.openxmlformats.org/officeDocument/2006/relationships/slide" Target="slides/slide58.xml"/><Relationship Id="rId61" Type="http://schemas.openxmlformats.org/officeDocument/2006/relationships/slide" Target="slides/slide32.xml"/><Relationship Id="rId82" Type="http://schemas.openxmlformats.org/officeDocument/2006/relationships/slide" Target="slides/slide5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56" Type="http://schemas.openxmlformats.org/officeDocument/2006/relationships/slide" Target="slides/slide27.xml"/><Relationship Id="rId77" Type="http://schemas.openxmlformats.org/officeDocument/2006/relationships/slide" Target="slides/slide4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2.xml"/><Relationship Id="rId72" Type="http://schemas.openxmlformats.org/officeDocument/2006/relationships/slide" Target="slides/slide43.xml"/><Relationship Id="rId93" Type="http://schemas.openxmlformats.org/officeDocument/2006/relationships/slide" Target="slides/slide64.xml"/><Relationship Id="rId98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C167E78-EA36-40A1-A9A0-B443C6CB1F60}" type="datetimeFigureOut">
              <a:rPr lang="en-US" smtClean="0"/>
              <a:pPr/>
              <a:t>12/2/22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01BE2-F7AC-4C50-A6E5-F6C806E13D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8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D89EF4-2B2A-4F54-A6DD-1EB35DCF17B3}" type="datetimeFigureOut">
              <a:rPr lang="en-US" smtClean="0"/>
              <a:pPr/>
              <a:t>12/2/22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B959945-7217-484B-8E74-88DC87A74B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705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648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36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945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88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1620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>
            <a:extLst>
              <a:ext uri="{FF2B5EF4-FFF2-40B4-BE49-F238E27FC236}">
                <a16:creationId xmlns:a16="http://schemas.microsoft.com/office/drawing/2014/main" id="{F1B71060-4BED-264E-B5AB-5D060FC9E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4" name="Notes Placeholder 2">
            <a:extLst>
              <a:ext uri="{FF2B5EF4-FFF2-40B4-BE49-F238E27FC236}">
                <a16:creationId xmlns:a16="http://schemas.microsoft.com/office/drawing/2014/main" id="{F3B43675-ED60-3540-9853-82CA7DDDCB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1000" b="1" dirty="0"/>
              <a:t>Distributed shared memory</a:t>
            </a:r>
            <a:r>
              <a:rPr lang="en-US" sz="1000" dirty="0"/>
              <a:t> allows direct SM-to-SM communications for loads, stores, and atomics across multiple SM shared memory blocks.</a:t>
            </a:r>
          </a:p>
          <a:p>
            <a:pPr lvl="1"/>
            <a:r>
              <a:rPr lang="en-US" sz="1000" b="1" dirty="0"/>
              <a:t>Distributed shared memory</a:t>
            </a:r>
            <a:r>
              <a:rPr lang="en-US" sz="1000" dirty="0"/>
              <a:t> enables direct SM-to-SM communications for loads, stores, and atomics across multiple SM shared memory blocks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DA2FEC94-CE7C-7F4D-9AEB-C4F824521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5EA8C3D-9B74-7A43-B7E8-1232C63E8CD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8414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01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861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8797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191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7158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761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8178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79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23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057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625C-04B1-491E-B00F-224B1430617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656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97546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4560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622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emf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2073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788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60671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60106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4115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6918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130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9251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23636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66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525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900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7450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4617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39531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102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1952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5997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8965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3751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39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3758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899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5351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8511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93932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98746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33473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97461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4892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4448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76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9496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91527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097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857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656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2387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2779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0810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25228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135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80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6378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4211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6402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7123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8169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375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6438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020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1577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1042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00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19762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8515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01379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0670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18474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77416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0416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6492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885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59584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65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1434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8711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22151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1877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31674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38239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51071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73656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5977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461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07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6310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6699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6953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7271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4021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5188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341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2361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7465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708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78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16302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8962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6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5995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2348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06624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88374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2485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4790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9055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7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3785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DD642-5717-9C43-BCF7-E4F88A58C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2259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4AC23-9DE4-C746-BC02-D3085298A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2544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65027-C458-0F45-A175-76C38D629A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6271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2552-3716-B24B-9F3D-FF7B024E8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3355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230-971F-2E41-8CFA-14A60A5B22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32064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DEAA0-2A78-7C4C-AC1D-0745BDD65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5455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A15DC-7DB6-2E4F-8E40-D436CE927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0992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972F1-201A-1341-A138-68D5169749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0272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A4686-03CC-5744-B2F1-C7CFBAB9D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54714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60323-C27F-274D-98DD-E8A584096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46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88956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8D1A2-8B05-D448-BEED-1DCCC5669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045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2FA06-CF86-2545-AF2A-570D639DE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3002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6173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97734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6416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27174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2525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02850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9630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83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5819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0178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84887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93316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9938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6006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23486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2077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2457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774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39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2107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0208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00111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3591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4812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9387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18523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88369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5070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8433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39928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7774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5902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036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5902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8351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6466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1047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459128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7539033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45957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9459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077432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865466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95563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829144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white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86238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2987500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876931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75784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2424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265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9330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575383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1111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6546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52016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5305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2141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3888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1063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 anchor="ctr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694508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59205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307237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118285041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290364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85753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87130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560198658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79520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556325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7984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72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80221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56668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79462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6996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015984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5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945983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22509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E240D94-E5C6-2B45-92EB-F7FCCB9B61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26154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7B2952-2F74-D544-92BC-FBFBE9A340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73413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F9F7682-838C-D145-8DB5-B49C18A13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8153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32104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E01938C-1825-4C47-ADAA-667501E8BB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725712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2E44CBD-17AA-1C44-8BA0-F0313DF1E0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9638184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14E6E70-902E-8E4C-B56A-EB171DB5C3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59553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920B83-E5C7-4748-945F-F958559473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4433047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84C42A7-D582-E24E-B2AD-361121256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559466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5B44AF-607F-D14C-BF32-685CA37DFF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880189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CDFAA6-D8FF-694C-834A-ACCCD8522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3007646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923AAA-1C55-7E45-B953-D9BFED328D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2791579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668BF9C-93BB-B548-912F-BE2A1331A6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29195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60F4C6C-A4AD-634C-B2AA-5823E85646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8790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4" name="Picture 3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2686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E9D27D4-CF21-B743-868C-38D13B2F4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5383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8F35F6C-2FE9-E643-BA9E-744EBFA979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610873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36820D8-511C-334B-9255-32401B2237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45127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42E3693-D302-D64D-8335-04DBBDCAC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476566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C3B91E-9495-5D4C-A473-89DD744F31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490494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317DB17-6DD3-1D47-9DC7-29C718BD88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046420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8B564A7-2749-BD47-ACBB-5E9A7893C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832840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3FA10DE-9244-444C-BB66-013E28A2D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4697964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E2563C0-B5B3-BE4C-AFD7-D5025596D7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0607558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6147B-D8F4-B34F-ACFC-F4150A9F5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821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71892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B4B655F-9513-DB41-847A-CB5F5ABCD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416239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F70262A-25C7-1D4F-BA49-9AAD51FA1D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450254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AFF24C-C776-6444-B9B7-94F550F93C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74486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D46D27-56D0-344A-BE31-89C869EBEE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090518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925BFE8-1EE5-7749-87C6-59D7618397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5012137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9151F3C-38B5-C447-BBE5-70E1ABFC6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0859395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07B9740-5855-2A42-B252-D99EB4C57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681698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C5EF0D-3683-CA41-828D-672F2E3955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91591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11A51B-8B96-BD4C-95B5-FCA03A36A3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32537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89F2BAA-D8FE-2C4D-A9A5-9491AFC1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99147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55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576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1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429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61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183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562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346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8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3337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99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703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0985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877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1599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69925" indent="-325438">
              <a:buFont typeface="Wingdings" charset="2"/>
              <a:buChar char="q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8842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2753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9415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6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052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088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753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787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8343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039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ack&amp;w.png"/>
          <p:cNvPicPr>
            <a:picLocks noChangeAspect="1"/>
          </p:cNvPicPr>
          <p:nvPr userDrawn="1"/>
        </p:nvPicPr>
        <p:blipFill>
          <a:blip r:embed="rId2"/>
          <a:srcRect t="-3067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6494" y="469200"/>
            <a:ext cx="7772400" cy="1308232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6494" y="1941516"/>
            <a:ext cx="5009103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>
                <a:solidFill>
                  <a:schemeClr val="accent1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1" y="5967630"/>
            <a:ext cx="9144001" cy="890370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" name="Picture 8" descr="ecelogorb.psd"/>
          <p:cNvPicPr>
            <a:picLocks noChangeAspect="1"/>
          </p:cNvPicPr>
          <p:nvPr userDrawn="1"/>
        </p:nvPicPr>
        <p:blipFill>
          <a:blip r:embed="rId3">
            <a:lum bright="-8000"/>
          </a:blip>
          <a:stretch>
            <a:fillRect/>
          </a:stretch>
        </p:blipFill>
        <p:spPr>
          <a:xfrm>
            <a:off x="252528" y="6080245"/>
            <a:ext cx="3275179" cy="655036"/>
          </a:xfrm>
          <a:prstGeom prst="rect">
            <a:avLst/>
          </a:prstGeom>
          <a:effectLst/>
        </p:spPr>
      </p:pic>
      <p:pic>
        <p:nvPicPr>
          <p:cNvPr id="10" name="Picture 9" descr="CMU_logo_horiz_black.eps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8519" y="6259200"/>
            <a:ext cx="3895838" cy="3544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128590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4327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9500"/>
            <a:ext cx="8229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994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2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74858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648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542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70214"/>
            <a:ext cx="4040188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70214"/>
            <a:ext cx="4041775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0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649788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829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68135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5879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290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457200" y="116114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A1A1A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348755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451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37557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252357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308204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3316288" y="1070426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316288" y="5185226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0"/>
          </p:nvPr>
        </p:nvSpPr>
        <p:spPr>
          <a:xfrm>
            <a:off x="457201" y="1070426"/>
            <a:ext cx="2859088" cy="4919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86408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84071" y="145143"/>
            <a:ext cx="5959929" cy="7710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3542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3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6267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0739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35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856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27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905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131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371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944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1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7006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019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541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4586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63737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774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2921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8383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2566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43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968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893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8663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15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049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3421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375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478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98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11" Type="http://schemas.openxmlformats.org/officeDocument/2006/relationships/slideLayout" Target="../slideLayouts/slideLayout212.xml"/><Relationship Id="rId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11.xml"/><Relationship Id="rId4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21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11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30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slideLayout" Target="../slideLayouts/slideLayout246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image" Target="../media/image1.pn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theme" Target="../theme/theme25.xml"/><Relationship Id="rId3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5.xml"/><Relationship Id="rId2" Type="http://schemas.openxmlformats.org/officeDocument/2006/relationships/slideLayout" Target="../slideLayouts/slideLayout260.xml"/><Relationship Id="rId1" Type="http://schemas.openxmlformats.org/officeDocument/2006/relationships/slideLayout" Target="../slideLayouts/slideLayout259.xml"/><Relationship Id="rId6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62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8.xml"/><Relationship Id="rId7" Type="http://schemas.openxmlformats.org/officeDocument/2006/relationships/slideLayout" Target="../slideLayouts/slideLayout27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67.xml"/><Relationship Id="rId1" Type="http://schemas.openxmlformats.org/officeDocument/2006/relationships/slideLayout" Target="../slideLayouts/slideLayout266.xml"/><Relationship Id="rId6" Type="http://schemas.openxmlformats.org/officeDocument/2006/relationships/slideLayout" Target="../slideLayouts/slideLayout271.xml"/><Relationship Id="rId11" Type="http://schemas.openxmlformats.org/officeDocument/2006/relationships/slideLayout" Target="../slideLayouts/slideLayout276.xml"/><Relationship Id="rId5" Type="http://schemas.openxmlformats.org/officeDocument/2006/relationships/slideLayout" Target="../slideLayouts/slideLayout270.xml"/><Relationship Id="rId10" Type="http://schemas.openxmlformats.org/officeDocument/2006/relationships/slideLayout" Target="../slideLayouts/slideLayout275.xml"/><Relationship Id="rId4" Type="http://schemas.openxmlformats.org/officeDocument/2006/relationships/slideLayout" Target="../slideLayouts/slideLayout269.xml"/><Relationship Id="rId9" Type="http://schemas.openxmlformats.org/officeDocument/2006/relationships/slideLayout" Target="../slideLayouts/slideLayout27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9.xml"/><Relationship Id="rId7" Type="http://schemas.openxmlformats.org/officeDocument/2006/relationships/slideLayout" Target="../slideLayouts/slideLayout28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78.xml"/><Relationship Id="rId1" Type="http://schemas.openxmlformats.org/officeDocument/2006/relationships/slideLayout" Target="../slideLayouts/slideLayout277.xml"/><Relationship Id="rId6" Type="http://schemas.openxmlformats.org/officeDocument/2006/relationships/slideLayout" Target="../slideLayouts/slideLayout282.xml"/><Relationship Id="rId11" Type="http://schemas.openxmlformats.org/officeDocument/2006/relationships/slideLayout" Target="../slideLayouts/slideLayout287.xml"/><Relationship Id="rId5" Type="http://schemas.openxmlformats.org/officeDocument/2006/relationships/slideLayout" Target="../slideLayouts/slideLayout281.xml"/><Relationship Id="rId10" Type="http://schemas.openxmlformats.org/officeDocument/2006/relationships/slideLayout" Target="../slideLayouts/slideLayout286.xml"/><Relationship Id="rId4" Type="http://schemas.openxmlformats.org/officeDocument/2006/relationships/slideLayout" Target="../slideLayouts/slideLayout280.xml"/><Relationship Id="rId9" Type="http://schemas.openxmlformats.org/officeDocument/2006/relationships/slideLayout" Target="../slideLayouts/slideLayout28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90.xml"/><Relationship Id="rId7" Type="http://schemas.openxmlformats.org/officeDocument/2006/relationships/slideLayout" Target="../slideLayouts/slideLayout29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89.xml"/><Relationship Id="rId1" Type="http://schemas.openxmlformats.org/officeDocument/2006/relationships/slideLayout" Target="../slideLayouts/slideLayout288.xml"/><Relationship Id="rId6" Type="http://schemas.openxmlformats.org/officeDocument/2006/relationships/slideLayout" Target="../slideLayouts/slideLayout293.xml"/><Relationship Id="rId11" Type="http://schemas.openxmlformats.org/officeDocument/2006/relationships/slideLayout" Target="../slideLayouts/slideLayout298.xml"/><Relationship Id="rId5" Type="http://schemas.openxmlformats.org/officeDocument/2006/relationships/slideLayout" Target="../slideLayouts/slideLayout292.xml"/><Relationship Id="rId10" Type="http://schemas.openxmlformats.org/officeDocument/2006/relationships/slideLayout" Target="../slideLayouts/slideLayout297.xml"/><Relationship Id="rId4" Type="http://schemas.openxmlformats.org/officeDocument/2006/relationships/slideLayout" Target="../slideLayouts/slideLayout291.xml"/><Relationship Id="rId9" Type="http://schemas.openxmlformats.org/officeDocument/2006/relationships/slideLayout" Target="../slideLayouts/slideLayout29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6.xml"/><Relationship Id="rId3" Type="http://schemas.openxmlformats.org/officeDocument/2006/relationships/slideLayout" Target="../slideLayouts/slideLayout301.xml"/><Relationship Id="rId7" Type="http://schemas.openxmlformats.org/officeDocument/2006/relationships/slideLayout" Target="../slideLayouts/slideLayout30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00.xml"/><Relationship Id="rId1" Type="http://schemas.openxmlformats.org/officeDocument/2006/relationships/slideLayout" Target="../slideLayouts/slideLayout299.xml"/><Relationship Id="rId6" Type="http://schemas.openxmlformats.org/officeDocument/2006/relationships/slideLayout" Target="../slideLayouts/slideLayout304.xml"/><Relationship Id="rId11" Type="http://schemas.openxmlformats.org/officeDocument/2006/relationships/slideLayout" Target="../slideLayouts/slideLayout309.xml"/><Relationship Id="rId5" Type="http://schemas.openxmlformats.org/officeDocument/2006/relationships/slideLayout" Target="../slideLayouts/slideLayout303.xml"/><Relationship Id="rId10" Type="http://schemas.openxmlformats.org/officeDocument/2006/relationships/slideLayout" Target="../slideLayouts/slideLayout308.xml"/><Relationship Id="rId4" Type="http://schemas.openxmlformats.org/officeDocument/2006/relationships/slideLayout" Target="../slideLayouts/slideLayout302.xml"/><Relationship Id="rId9" Type="http://schemas.openxmlformats.org/officeDocument/2006/relationships/slideLayout" Target="../slideLayouts/slideLayout30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7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1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  <p:sldLayoutId id="2147484283" r:id="rId2"/>
    <p:sldLayoutId id="2147484284" r:id="rId3"/>
    <p:sldLayoutId id="2147484285" r:id="rId4"/>
    <p:sldLayoutId id="2147484286" r:id="rId5"/>
    <p:sldLayoutId id="2147484287" r:id="rId6"/>
    <p:sldLayoutId id="2147484288" r:id="rId7"/>
    <p:sldLayoutId id="2147484289" r:id="rId8"/>
    <p:sldLayoutId id="2147484290" r:id="rId9"/>
    <p:sldLayoutId id="2147484291" r:id="rId10"/>
    <p:sldLayoutId id="214748429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85720" y="6357958"/>
            <a:ext cx="1347679" cy="38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7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0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2" r:id="rId1"/>
    <p:sldLayoutId id="2147484573" r:id="rId2"/>
    <p:sldLayoutId id="2147484574" r:id="rId3"/>
    <p:sldLayoutId id="2147484575" r:id="rId4"/>
    <p:sldLayoutId id="2147484576" r:id="rId5"/>
    <p:sldLayoutId id="2147484577" r:id="rId6"/>
    <p:sldLayoutId id="2147484578" r:id="rId7"/>
    <p:sldLayoutId id="2147484579" r:id="rId8"/>
    <p:sldLayoutId id="2147484580" r:id="rId9"/>
    <p:sldLayoutId id="2147484581" r:id="rId10"/>
    <p:sldLayoutId id="214748458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14864" y="6356176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453336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275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8" r:id="rId1"/>
    <p:sldLayoutId id="2147484779" r:id="rId2"/>
    <p:sldLayoutId id="2147484780" r:id="rId3"/>
    <p:sldLayoutId id="2147484781" r:id="rId4"/>
    <p:sldLayoutId id="2147484782" r:id="rId5"/>
    <p:sldLayoutId id="2147484783" r:id="rId6"/>
    <p:sldLayoutId id="2147484784" r:id="rId7"/>
    <p:sldLayoutId id="2147484785" r:id="rId8"/>
    <p:sldLayoutId id="2147484786" r:id="rId9"/>
    <p:sldLayoutId id="2147484787" r:id="rId10"/>
    <p:sldLayoutId id="214748478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8" r:id="rId1"/>
    <p:sldLayoutId id="2147484839" r:id="rId2"/>
    <p:sldLayoutId id="2147484840" r:id="rId3"/>
    <p:sldLayoutId id="2147484841" r:id="rId4"/>
    <p:sldLayoutId id="2147484842" r:id="rId5"/>
    <p:sldLayoutId id="2147484843" r:id="rId6"/>
    <p:sldLayoutId id="2147484844" r:id="rId7"/>
    <p:sldLayoutId id="2147484845" r:id="rId8"/>
    <p:sldLayoutId id="2147484846" r:id="rId9"/>
    <p:sldLayoutId id="2147484847" r:id="rId10"/>
    <p:sldLayoutId id="214748484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1517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0" r:id="rId1"/>
    <p:sldLayoutId id="2147484851" r:id="rId2"/>
    <p:sldLayoutId id="2147484852" r:id="rId3"/>
    <p:sldLayoutId id="2147484853" r:id="rId4"/>
    <p:sldLayoutId id="2147484854" r:id="rId5"/>
    <p:sldLayoutId id="2147484855" r:id="rId6"/>
    <p:sldLayoutId id="2147484856" r:id="rId7"/>
    <p:sldLayoutId id="2147484857" r:id="rId8"/>
    <p:sldLayoutId id="2147484858" r:id="rId9"/>
    <p:sldLayoutId id="2147484859" r:id="rId10"/>
    <p:sldLayoutId id="21474848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7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2" r:id="rId1"/>
    <p:sldLayoutId id="2147484863" r:id="rId2"/>
    <p:sldLayoutId id="2147484864" r:id="rId3"/>
    <p:sldLayoutId id="2147484865" r:id="rId4"/>
    <p:sldLayoutId id="2147484866" r:id="rId5"/>
    <p:sldLayoutId id="2147484867" r:id="rId6"/>
    <p:sldLayoutId id="2147484868" r:id="rId7"/>
    <p:sldLayoutId id="2147484869" r:id="rId8"/>
    <p:sldLayoutId id="2147484870" r:id="rId9"/>
    <p:sldLayoutId id="2147484871" r:id="rId10"/>
    <p:sldLayoutId id="21474848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079760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4" r:id="rId1"/>
    <p:sldLayoutId id="2147484875" r:id="rId2"/>
    <p:sldLayoutId id="2147484876" r:id="rId3"/>
    <p:sldLayoutId id="2147484877" r:id="rId4"/>
    <p:sldLayoutId id="2147484878" r:id="rId5"/>
    <p:sldLayoutId id="2147484879" r:id="rId6"/>
    <p:sldLayoutId id="2147484880" r:id="rId7"/>
    <p:sldLayoutId id="2147484881" r:id="rId8"/>
    <p:sldLayoutId id="2147484882" r:id="rId9"/>
    <p:sldLayoutId id="2147484883" r:id="rId10"/>
    <p:sldLayoutId id="214748488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6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B59C95-9F24-CC4B-832C-1D8C21792A43}" type="slidenum">
              <a:rPr lang="en-US"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43366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67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43368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15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0" r:id="rId1"/>
    <p:sldLayoutId id="2147484971" r:id="rId2"/>
    <p:sldLayoutId id="2147484972" r:id="rId3"/>
    <p:sldLayoutId id="2147484973" r:id="rId4"/>
    <p:sldLayoutId id="2147484974" r:id="rId5"/>
    <p:sldLayoutId id="2147484975" r:id="rId6"/>
    <p:sldLayoutId id="2147484976" r:id="rId7"/>
    <p:sldLayoutId id="2147484977" r:id="rId8"/>
    <p:sldLayoutId id="2147484978" r:id="rId9"/>
    <p:sldLayoutId id="2147484979" r:id="rId10"/>
    <p:sldLayoutId id="2147484980" r:id="rId11"/>
    <p:sldLayoutId id="21474849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85800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1" r:id="rId1"/>
    <p:sldLayoutId id="2147485412" r:id="rId2"/>
    <p:sldLayoutId id="2147485413" r:id="rId3"/>
    <p:sldLayoutId id="2147485414" r:id="rId4"/>
    <p:sldLayoutId id="2147485415" r:id="rId5"/>
    <p:sldLayoutId id="2147485416" r:id="rId6"/>
    <p:sldLayoutId id="2147485417" r:id="rId7"/>
    <p:sldLayoutId id="2147485418" r:id="rId8"/>
    <p:sldLayoutId id="2147485419" r:id="rId9"/>
    <p:sldLayoutId id="2147485420" r:id="rId10"/>
    <p:sldLayoutId id="214748542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1" r:id="rId1"/>
    <p:sldLayoutId id="2147485522" r:id="rId2"/>
    <p:sldLayoutId id="2147485523" r:id="rId3"/>
    <p:sldLayoutId id="2147485524" r:id="rId4"/>
    <p:sldLayoutId id="2147485525" r:id="rId5"/>
    <p:sldLayoutId id="2147485526" r:id="rId6"/>
    <p:sldLayoutId id="2147485527" r:id="rId7"/>
    <p:sldLayoutId id="2147485528" r:id="rId8"/>
    <p:sldLayoutId id="2147485529" r:id="rId9"/>
    <p:sldLayoutId id="2147485530" r:id="rId10"/>
    <p:sldLayoutId id="21474855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92163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3" r:id="rId1"/>
    <p:sldLayoutId id="2147485534" r:id="rId2"/>
    <p:sldLayoutId id="2147485535" r:id="rId3"/>
    <p:sldLayoutId id="2147485536" r:id="rId4"/>
    <p:sldLayoutId id="2147485537" r:id="rId5"/>
    <p:sldLayoutId id="2147485538" r:id="rId6"/>
    <p:sldLayoutId id="2147485539" r:id="rId7"/>
    <p:sldLayoutId id="2147485540" r:id="rId8"/>
    <p:sldLayoutId id="2147485541" r:id="rId9"/>
    <p:sldLayoutId id="2147485542" r:id="rId10"/>
    <p:sldLayoutId id="21474855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33" y="1250443"/>
            <a:ext cx="8897503" cy="5223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4033" y="6544372"/>
            <a:ext cx="18206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8826" y="6544372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924883" y="645630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282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6" r:id="rId1"/>
    <p:sldLayoutId id="2147485667" r:id="rId2"/>
    <p:sldLayoutId id="2147485668" r:id="rId3"/>
    <p:sldLayoutId id="2147485669" r:id="rId4"/>
    <p:sldLayoutId id="2147485670" r:id="rId5"/>
    <p:sldLayoutId id="2147485671" r:id="rId6"/>
    <p:sldLayoutId id="2147485672" r:id="rId7"/>
    <p:sldLayoutId id="2147485673" r:id="rId8"/>
    <p:sldLayoutId id="2147485674" r:id="rId9"/>
    <p:sldLayoutId id="2147485675" r:id="rId10"/>
    <p:sldLayoutId id="2147485676" r:id="rId11"/>
    <p:sldLayoutId id="2147485677" r:id="rId12"/>
  </p:sldLayoutIdLst>
  <p:hf hdr="0" ftr="0" dt="0"/>
  <p:txStyles>
    <p:titleStyle>
      <a:lvl1pPr marL="0"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85000"/>
        </a:lnSpc>
        <a:spcBef>
          <a:spcPts val="1300"/>
        </a:spcBef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85000"/>
        </a:lnSpc>
        <a:spcBef>
          <a:spcPts val="600"/>
        </a:spcBef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73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15" r:id="rId1"/>
    <p:sldLayoutId id="2147485716" r:id="rId2"/>
    <p:sldLayoutId id="2147485717" r:id="rId3"/>
    <p:sldLayoutId id="2147485718" r:id="rId4"/>
    <p:sldLayoutId id="2147485719" r:id="rId5"/>
    <p:sldLayoutId id="2147485720" r:id="rId6"/>
    <p:sldLayoutId id="2147485721" r:id="rId7"/>
    <p:sldLayoutId id="2147485722" r:id="rId8"/>
    <p:sldLayoutId id="2147485723" r:id="rId9"/>
    <p:sldLayoutId id="2147485724" r:id="rId10"/>
    <p:sldLayoutId id="2147485725" r:id="rId11"/>
    <p:sldLayoutId id="2147485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 latinLnBrk="1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37792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473" r:id="rId1"/>
    <p:sldLayoutId id="2147486474" r:id="rId2"/>
    <p:sldLayoutId id="2147486475" r:id="rId3"/>
    <p:sldLayoutId id="2147486476" r:id="rId4"/>
    <p:sldLayoutId id="2147486477" r:id="rId5"/>
    <p:sldLayoutId id="2147486478" r:id="rId6"/>
    <p:sldLayoutId id="2147486479" r:id="rId7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ts val="5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ts val="5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ts val="5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ts val="5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5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95" r:id="rId1"/>
    <p:sldLayoutId id="2147486596" r:id="rId2"/>
    <p:sldLayoutId id="2147486597" r:id="rId3"/>
    <p:sldLayoutId id="2147486598" r:id="rId4"/>
    <p:sldLayoutId id="2147486599" r:id="rId5"/>
    <p:sldLayoutId id="2147486600" r:id="rId6"/>
    <p:sldLayoutId id="2147486601" r:id="rId7"/>
    <p:sldLayoutId id="2147486602" r:id="rId8"/>
    <p:sldLayoutId id="2147486603" r:id="rId9"/>
    <p:sldLayoutId id="2147486604" r:id="rId10"/>
    <p:sldLayoutId id="21474866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107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223C560-0E5F-EA4E-BC8F-576A579681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3107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107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1080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7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21" r:id="rId1"/>
    <p:sldLayoutId id="2147487122" r:id="rId2"/>
    <p:sldLayoutId id="2147487123" r:id="rId3"/>
    <p:sldLayoutId id="2147487124" r:id="rId4"/>
    <p:sldLayoutId id="2147487125" r:id="rId5"/>
    <p:sldLayoutId id="2147487126" r:id="rId6"/>
    <p:sldLayoutId id="2147487127" r:id="rId7"/>
    <p:sldLayoutId id="2147487128" r:id="rId8"/>
    <p:sldLayoutId id="2147487129" r:id="rId9"/>
    <p:sldLayoutId id="2147487130" r:id="rId10"/>
    <p:sldLayoutId id="21474871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99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FC36330-171D-874A-B302-CA3D704439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69990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999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69992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6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95" r:id="rId1"/>
    <p:sldLayoutId id="2147487196" r:id="rId2"/>
    <p:sldLayoutId id="2147487197" r:id="rId3"/>
    <p:sldLayoutId id="2147487198" r:id="rId4"/>
    <p:sldLayoutId id="2147487199" r:id="rId5"/>
    <p:sldLayoutId id="2147487200" r:id="rId6"/>
    <p:sldLayoutId id="2147487201" r:id="rId7"/>
    <p:sldLayoutId id="2147487202" r:id="rId8"/>
    <p:sldLayoutId id="2147487203" r:id="rId9"/>
    <p:sldLayoutId id="2147487204" r:id="rId10"/>
    <p:sldLayoutId id="21474872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891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2694B9D-8BFE-654E-8D86-2D1B27ECA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891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891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55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07" r:id="rId1"/>
    <p:sldLayoutId id="2147487208" r:id="rId2"/>
    <p:sldLayoutId id="2147487209" r:id="rId3"/>
    <p:sldLayoutId id="2147487210" r:id="rId4"/>
    <p:sldLayoutId id="2147487211" r:id="rId5"/>
    <p:sldLayoutId id="2147487212" r:id="rId6"/>
    <p:sldLayoutId id="2147487213" r:id="rId7"/>
    <p:sldLayoutId id="2147487214" r:id="rId8"/>
    <p:sldLayoutId id="2147487215" r:id="rId9"/>
    <p:sldLayoutId id="2147487216" r:id="rId10"/>
    <p:sldLayoutId id="21474872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1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95177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8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imes New Roman"/>
          <a:ea typeface="+mj-ea"/>
          <a:cs typeface="Times New Roman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4053359" y="264849"/>
            <a:ext cx="5102012" cy="54250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99306" y="274638"/>
            <a:ext cx="8387494" cy="5327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edit Master title style</a:t>
            </a:r>
          </a:p>
        </p:txBody>
      </p:sp>
      <p:pic>
        <p:nvPicPr>
          <p:cNvPr id="9" name="Picture 8" descr="footer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27215" y="6267135"/>
            <a:ext cx="9189720" cy="611833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ecelogorb.psd"/>
          <p:cNvPicPr>
            <a:picLocks noChangeAspect="1"/>
          </p:cNvPicPr>
          <p:nvPr userDrawn="1"/>
        </p:nvPicPr>
        <p:blipFill>
          <a:blip r:embed="rId17">
            <a:lum bright="-8000"/>
          </a:blip>
          <a:stretch>
            <a:fillRect/>
          </a:stretch>
        </p:blipFill>
        <p:spPr>
          <a:xfrm>
            <a:off x="193350" y="6294367"/>
            <a:ext cx="2563296" cy="512659"/>
          </a:xfrm>
          <a:prstGeom prst="rect">
            <a:avLst/>
          </a:prstGeom>
          <a:effectLst/>
        </p:spPr>
      </p:pic>
      <p:pic>
        <p:nvPicPr>
          <p:cNvPr id="11" name="Picture 10" descr="CMU_logo_horiz_black.eps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263668" y="6393688"/>
            <a:ext cx="3714414" cy="3379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9218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20" r:id="rId10"/>
    <p:sldLayoutId id="2147483921" r:id="rId11"/>
    <p:sldLayoutId id="2147483922" r:id="rId12"/>
    <p:sldLayoutId id="2147483923" r:id="rId1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84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872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5.03814.pdf" TargetMode="External"/><Relationship Id="rId7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outu.be/6dwV_RBjK2c" TargetMode="External"/><Relationship Id="rId5" Type="http://schemas.openxmlformats.org/officeDocument/2006/relationships/hyperlink" Target="https://youtu.be/D8Hjy2iU9l4" TargetMode="External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docs.nvidia.com/cuda/cuda-c-programming-guide/index.html#warp-reduce-functions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emf"/><Relationship Id="rId4" Type="http://schemas.openxmlformats.org/officeDocument/2006/relationships/image" Target="../media/image30.e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hopper-architecture-in-depth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l1goluj/in-place-ds-algorithm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hub.com/el1goluj/in-place-ds-algorithms" TargetMode="External"/><Relationship Id="rId4" Type="http://schemas.openxmlformats.org/officeDocument/2006/relationships/image" Target="../media/image45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5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600" dirty="0"/>
              <a:t>Parallel Patterns: Prefix Sum (Scan)</a:t>
            </a:r>
            <a:endParaRPr lang="en-US" sz="4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59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1D Convolution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Commonly used for audio processing</a:t>
            </a:r>
          </a:p>
          <a:p>
            <a:r>
              <a:rPr lang="en-US" dirty="0"/>
              <a:t>Mask size is usually </a:t>
            </a:r>
            <a:r>
              <a:rPr lang="en-US" dirty="0">
                <a:solidFill>
                  <a:srgbClr val="0070C0"/>
                </a:solidFill>
              </a:rPr>
              <a:t>an odd number of elements </a:t>
            </a:r>
            <a:r>
              <a:rPr lang="en-US" dirty="0"/>
              <a:t>for symmetry (5 in this example)</a:t>
            </a:r>
          </a:p>
          <a:p>
            <a:r>
              <a:rPr lang="en-US" dirty="0"/>
              <a:t>Calculation of P[2]: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466B84C-C0B6-5849-B5BA-A41513E4F591}"/>
              </a:ext>
            </a:extLst>
          </p:cNvPr>
          <p:cNvGrpSpPr/>
          <p:nvPr/>
        </p:nvGrpSpPr>
        <p:grpSpPr>
          <a:xfrm>
            <a:off x="3391597" y="5492080"/>
            <a:ext cx="2286000" cy="457200"/>
            <a:chOff x="3391597" y="5492080"/>
            <a:chExt cx="2286000" cy="4572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9125DFC-D87B-F449-B6A4-C1CFD1CCF233}"/>
                </a:ext>
              </a:extLst>
            </p:cNvPr>
            <p:cNvSpPr/>
            <p:nvPr/>
          </p:nvSpPr>
          <p:spPr bwMode="auto">
            <a:xfrm>
              <a:off x="33915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47A75C7-98C6-6F43-A91C-3E187D285F78}"/>
                </a:ext>
              </a:extLst>
            </p:cNvPr>
            <p:cNvSpPr/>
            <p:nvPr/>
          </p:nvSpPr>
          <p:spPr bwMode="auto">
            <a:xfrm>
              <a:off x="38487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F3B3B81-5D5B-0B45-833E-3CDA1BF5CC2A}"/>
                </a:ext>
              </a:extLst>
            </p:cNvPr>
            <p:cNvSpPr/>
            <p:nvPr/>
          </p:nvSpPr>
          <p:spPr bwMode="auto">
            <a:xfrm>
              <a:off x="4305997" y="549208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8955B58-D621-3046-9CD5-ACB86651801A}"/>
                </a:ext>
              </a:extLst>
            </p:cNvPr>
            <p:cNvSpPr/>
            <p:nvPr/>
          </p:nvSpPr>
          <p:spPr bwMode="auto">
            <a:xfrm>
              <a:off x="47631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260E6F-63BB-B24C-9492-5BF807E65055}"/>
                </a:ext>
              </a:extLst>
            </p:cNvPr>
            <p:cNvSpPr/>
            <p:nvPr/>
          </p:nvSpPr>
          <p:spPr bwMode="auto">
            <a:xfrm>
              <a:off x="52203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F37141-09E8-DD44-B5AA-E181B7515024}"/>
              </a:ext>
            </a:extLst>
          </p:cNvPr>
          <p:cNvCxnSpPr/>
          <p:nvPr/>
        </p:nvCxnSpPr>
        <p:spPr bwMode="auto">
          <a:xfrm>
            <a:off x="2261297" y="5785767"/>
            <a:ext cx="838200" cy="12700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622E455-FCF4-9249-B910-8AE61696671E}"/>
              </a:ext>
            </a:extLst>
          </p:cNvPr>
          <p:cNvCxnSpPr/>
          <p:nvPr/>
        </p:nvCxnSpPr>
        <p:spPr bwMode="auto">
          <a:xfrm flipV="1">
            <a:off x="5905622" y="3992786"/>
            <a:ext cx="874713" cy="1668462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5A9CD1E-D863-7E41-B74C-6F31E5B2D906}"/>
              </a:ext>
            </a:extLst>
          </p:cNvPr>
          <p:cNvCxnSpPr/>
          <p:nvPr/>
        </p:nvCxnSpPr>
        <p:spPr bwMode="auto">
          <a:xfrm>
            <a:off x="1907285" y="3998242"/>
            <a:ext cx="1268412" cy="1493838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F3550D24-2F40-9641-A2D0-40A1B6D0FA39}"/>
              </a:ext>
            </a:extLst>
          </p:cNvPr>
          <p:cNvGrpSpPr/>
          <p:nvPr/>
        </p:nvGrpSpPr>
        <p:grpSpPr>
          <a:xfrm>
            <a:off x="709867" y="2996952"/>
            <a:ext cx="3678012" cy="828253"/>
            <a:chOff x="709867" y="2996952"/>
            <a:chExt cx="3678012" cy="828253"/>
          </a:xfrm>
        </p:grpSpPr>
        <p:sp>
          <p:nvSpPr>
            <p:cNvPr id="20" name="TextBox 136">
              <a:extLst>
                <a:ext uri="{FF2B5EF4-FFF2-40B4-BE49-F238E27FC236}">
                  <a16:creationId xmlns:a16="http://schemas.microsoft.com/office/drawing/2014/main" id="{EFED48BA-DE27-2D4A-B6AC-93427BA42B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4880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N[0]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6BA930-8922-6341-92EC-61E42DB42DE4}"/>
                </a:ext>
              </a:extLst>
            </p:cNvPr>
            <p:cNvSpPr/>
            <p:nvPr/>
          </p:nvSpPr>
          <p:spPr bwMode="auto">
            <a:xfrm>
              <a:off x="1118297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FD73F50-FB98-C742-BFE1-FC729C959DFE}"/>
                </a:ext>
              </a:extLst>
            </p:cNvPr>
            <p:cNvSpPr/>
            <p:nvPr/>
          </p:nvSpPr>
          <p:spPr bwMode="auto">
            <a:xfrm>
              <a:off x="1580789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0A8E206-C721-A246-A9A7-696ED281CD0F}"/>
                </a:ext>
              </a:extLst>
            </p:cNvPr>
            <p:cNvSpPr/>
            <p:nvPr/>
          </p:nvSpPr>
          <p:spPr bwMode="auto">
            <a:xfrm>
              <a:off x="2043281" y="3368005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EFAA7FF-2322-8E42-8430-96087CD1FCF8}"/>
                </a:ext>
              </a:extLst>
            </p:cNvPr>
            <p:cNvSpPr/>
            <p:nvPr/>
          </p:nvSpPr>
          <p:spPr bwMode="auto">
            <a:xfrm>
              <a:off x="2505773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A4071DA-A9EE-9446-8795-8D9933A6DC86}"/>
                </a:ext>
              </a:extLst>
            </p:cNvPr>
            <p:cNvSpPr/>
            <p:nvPr/>
          </p:nvSpPr>
          <p:spPr bwMode="auto">
            <a:xfrm>
              <a:off x="2968265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2D46F8D-F985-8844-BECD-75C8FD54AE91}"/>
                </a:ext>
              </a:extLst>
            </p:cNvPr>
            <p:cNvSpPr/>
            <p:nvPr/>
          </p:nvSpPr>
          <p:spPr bwMode="auto">
            <a:xfrm>
              <a:off x="3430757" y="3368005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1E72763-7CF5-0E40-AD66-0ED059F269C3}"/>
                </a:ext>
              </a:extLst>
            </p:cNvPr>
            <p:cNvSpPr/>
            <p:nvPr/>
          </p:nvSpPr>
          <p:spPr bwMode="auto">
            <a:xfrm>
              <a:off x="3893247" y="3368005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37" name="TextBox 136">
              <a:extLst>
                <a:ext uri="{FF2B5EF4-FFF2-40B4-BE49-F238E27FC236}">
                  <a16:creationId xmlns:a16="http://schemas.microsoft.com/office/drawing/2014/main" id="{A59C0125-B84C-D34A-9461-12EE1D177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973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N[3]</a:t>
              </a:r>
            </a:p>
          </p:txBody>
        </p:sp>
        <p:sp>
          <p:nvSpPr>
            <p:cNvPr id="38" name="TextBox 136">
              <a:extLst>
                <a:ext uri="{FF2B5EF4-FFF2-40B4-BE49-F238E27FC236}">
                  <a16:creationId xmlns:a16="http://schemas.microsoft.com/office/drawing/2014/main" id="{62E301CB-08AE-A243-873E-993A0878D9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930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N[1]</a:t>
              </a:r>
            </a:p>
          </p:txBody>
        </p:sp>
        <p:sp>
          <p:nvSpPr>
            <p:cNvPr id="39" name="TextBox 136">
              <a:extLst>
                <a:ext uri="{FF2B5EF4-FFF2-40B4-BE49-F238E27FC236}">
                  <a16:creationId xmlns:a16="http://schemas.microsoft.com/office/drawing/2014/main" id="{D92CA51E-4172-C24A-AD9C-2EC56E90AA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3726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N[2]</a:t>
              </a:r>
            </a:p>
          </p:txBody>
        </p:sp>
        <p:sp>
          <p:nvSpPr>
            <p:cNvPr id="40" name="TextBox 136">
              <a:extLst>
                <a:ext uri="{FF2B5EF4-FFF2-40B4-BE49-F238E27FC236}">
                  <a16:creationId xmlns:a16="http://schemas.microsoft.com/office/drawing/2014/main" id="{3F4FD03D-F696-9C42-9749-474473300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017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N[5]</a:t>
              </a:r>
            </a:p>
          </p:txBody>
        </p:sp>
        <p:sp>
          <p:nvSpPr>
            <p:cNvPr id="41" name="TextBox 136">
              <a:extLst>
                <a:ext uri="{FF2B5EF4-FFF2-40B4-BE49-F238E27FC236}">
                  <a16:creationId xmlns:a16="http://schemas.microsoft.com/office/drawing/2014/main" id="{56F3D2B0-C01D-9C42-B5AF-5A5958031D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4161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N[4]</a:t>
              </a:r>
            </a:p>
          </p:txBody>
        </p:sp>
        <p:sp>
          <p:nvSpPr>
            <p:cNvPr id="42" name="TextBox 136">
              <a:extLst>
                <a:ext uri="{FF2B5EF4-FFF2-40B4-BE49-F238E27FC236}">
                  <a16:creationId xmlns:a16="http://schemas.microsoft.com/office/drawing/2014/main" id="{8A35500B-B60B-184C-BD74-C02C6357E2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459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N[6]</a:t>
              </a:r>
            </a:p>
          </p:txBody>
        </p:sp>
        <p:sp>
          <p:nvSpPr>
            <p:cNvPr id="55" name="TextBox 137">
              <a:extLst>
                <a:ext uri="{FF2B5EF4-FFF2-40B4-BE49-F238E27FC236}">
                  <a16:creationId xmlns:a16="http://schemas.microsoft.com/office/drawing/2014/main" id="{94745754-AFD7-FB47-993A-3410F6A25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867" y="2996952"/>
              <a:ext cx="38183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26BA0B6-3168-3947-8407-3FBF8CF1C704}"/>
              </a:ext>
            </a:extLst>
          </p:cNvPr>
          <p:cNvGrpSpPr/>
          <p:nvPr/>
        </p:nvGrpSpPr>
        <p:grpSpPr>
          <a:xfrm>
            <a:off x="160952" y="5235997"/>
            <a:ext cx="2010871" cy="713283"/>
            <a:chOff x="160952" y="5235997"/>
            <a:chExt cx="2010871" cy="71328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390B717-DA3F-6C48-9C04-DBA2EEC8B1ED}"/>
                </a:ext>
              </a:extLst>
            </p:cNvPr>
            <p:cNvSpPr/>
            <p:nvPr/>
          </p:nvSpPr>
          <p:spPr bwMode="auto">
            <a:xfrm>
              <a:off x="5797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72DF5FF-5E0C-CA46-AB4F-F702207881BD}"/>
                </a:ext>
              </a:extLst>
            </p:cNvPr>
            <p:cNvSpPr/>
            <p:nvPr/>
          </p:nvSpPr>
          <p:spPr bwMode="auto">
            <a:xfrm>
              <a:off x="8845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E31305C-2933-1047-B6AF-BB79C34287E9}"/>
                </a:ext>
              </a:extLst>
            </p:cNvPr>
            <p:cNvSpPr/>
            <p:nvPr/>
          </p:nvSpPr>
          <p:spPr bwMode="auto">
            <a:xfrm>
              <a:off x="1189308" y="5644480"/>
              <a:ext cx="304800" cy="3048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AED2D20-6916-BF45-9BCC-5A19E8090F57}"/>
                </a:ext>
              </a:extLst>
            </p:cNvPr>
            <p:cNvSpPr/>
            <p:nvPr/>
          </p:nvSpPr>
          <p:spPr bwMode="auto">
            <a:xfrm>
              <a:off x="14941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CE39D0-E3B5-3947-8E19-7B9D15AF72A6}"/>
                </a:ext>
              </a:extLst>
            </p:cNvPr>
            <p:cNvSpPr/>
            <p:nvPr/>
          </p:nvSpPr>
          <p:spPr bwMode="auto">
            <a:xfrm>
              <a:off x="17989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3" name="TextBox 136">
              <a:extLst>
                <a:ext uri="{FF2B5EF4-FFF2-40B4-BE49-F238E27FC236}">
                  <a16:creationId xmlns:a16="http://schemas.microsoft.com/office/drawing/2014/main" id="{BE492FEB-D623-774D-9B0F-59FD260E1E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544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M[0]</a:t>
              </a:r>
            </a:p>
          </p:txBody>
        </p:sp>
        <p:sp>
          <p:nvSpPr>
            <p:cNvPr id="44" name="TextBox 136">
              <a:extLst>
                <a:ext uri="{FF2B5EF4-FFF2-40B4-BE49-F238E27FC236}">
                  <a16:creationId xmlns:a16="http://schemas.microsoft.com/office/drawing/2014/main" id="{E613BABA-5AB6-9A48-8142-F0A055843F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9871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M[3]</a:t>
              </a:r>
            </a:p>
          </p:txBody>
        </p:sp>
        <p:sp>
          <p:nvSpPr>
            <p:cNvPr id="45" name="TextBox 136">
              <a:extLst>
                <a:ext uri="{FF2B5EF4-FFF2-40B4-BE49-F238E27FC236}">
                  <a16:creationId xmlns:a16="http://schemas.microsoft.com/office/drawing/2014/main" id="{EB6A5D1C-D7F4-594C-BDC8-55044AC996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320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M[1]</a:t>
              </a:r>
            </a:p>
          </p:txBody>
        </p:sp>
        <p:sp>
          <p:nvSpPr>
            <p:cNvPr id="46" name="TextBox 136">
              <a:extLst>
                <a:ext uri="{FF2B5EF4-FFF2-40B4-BE49-F238E27FC236}">
                  <a16:creationId xmlns:a16="http://schemas.microsoft.com/office/drawing/2014/main" id="{316A5A9B-AD66-8C47-ADB2-57EFE85DF7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5095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M[2]</a:t>
              </a:r>
            </a:p>
          </p:txBody>
        </p:sp>
        <p:sp>
          <p:nvSpPr>
            <p:cNvPr id="47" name="TextBox 136">
              <a:extLst>
                <a:ext uri="{FF2B5EF4-FFF2-40B4-BE49-F238E27FC236}">
                  <a16:creationId xmlns:a16="http://schemas.microsoft.com/office/drawing/2014/main" id="{7E400EE5-ACDA-A54C-9499-C829C6EF3E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647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M[4]</a:t>
              </a:r>
            </a:p>
          </p:txBody>
        </p:sp>
        <p:sp>
          <p:nvSpPr>
            <p:cNvPr id="56" name="TextBox 137">
              <a:extLst>
                <a:ext uri="{FF2B5EF4-FFF2-40B4-BE49-F238E27FC236}">
                  <a16:creationId xmlns:a16="http://schemas.microsoft.com/office/drawing/2014/main" id="{38EBC76D-426B-D04E-9C59-AF53460B8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52" y="5235997"/>
              <a:ext cx="3978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1895186-32CB-7140-B809-BD49457E33BC}"/>
              </a:ext>
            </a:extLst>
          </p:cNvPr>
          <p:cNvGrpSpPr/>
          <p:nvPr/>
        </p:nvGrpSpPr>
        <p:grpSpPr>
          <a:xfrm>
            <a:off x="5268167" y="2996952"/>
            <a:ext cx="3624313" cy="864765"/>
            <a:chOff x="5268167" y="2996952"/>
            <a:chExt cx="3624313" cy="864765"/>
          </a:xfrm>
        </p:grpSpPr>
        <p:sp>
          <p:nvSpPr>
            <p:cNvPr id="21" name="TextBox 137">
              <a:extLst>
                <a:ext uri="{FF2B5EF4-FFF2-40B4-BE49-F238E27FC236}">
                  <a16:creationId xmlns:a16="http://schemas.microsoft.com/office/drawing/2014/main" id="{B2EF5628-46D4-8043-9AD4-DB57043B3A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8167" y="2996952"/>
              <a:ext cx="3529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718B871-37CA-A44B-A3CD-381D88A42C6C}"/>
                </a:ext>
              </a:extLst>
            </p:cNvPr>
            <p:cNvSpPr/>
            <p:nvPr/>
          </p:nvSpPr>
          <p:spPr bwMode="auto">
            <a:xfrm>
              <a:off x="5668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028CF28-2C1F-4944-AB46-BBF7123EC3CC}"/>
                </a:ext>
              </a:extLst>
            </p:cNvPr>
            <p:cNvSpPr/>
            <p:nvPr/>
          </p:nvSpPr>
          <p:spPr bwMode="auto">
            <a:xfrm>
              <a:off x="6125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13F7271-971F-B546-91A9-91B4A6EDE4F1}"/>
                </a:ext>
              </a:extLst>
            </p:cNvPr>
            <p:cNvSpPr/>
            <p:nvPr/>
          </p:nvSpPr>
          <p:spPr bwMode="auto">
            <a:xfrm>
              <a:off x="70396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2250733-01CF-8A4E-B0E8-3C7899472D9F}"/>
                </a:ext>
              </a:extLst>
            </p:cNvPr>
            <p:cNvSpPr/>
            <p:nvPr/>
          </p:nvSpPr>
          <p:spPr bwMode="auto">
            <a:xfrm>
              <a:off x="74968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61B6821-95C8-AB44-A1D3-39AFA17854F3}"/>
                </a:ext>
              </a:extLst>
            </p:cNvPr>
            <p:cNvSpPr/>
            <p:nvPr/>
          </p:nvSpPr>
          <p:spPr bwMode="auto">
            <a:xfrm>
              <a:off x="7954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BFF528-3A4F-4045-A749-B97C7BDC1DF4}"/>
                </a:ext>
              </a:extLst>
            </p:cNvPr>
            <p:cNvSpPr/>
            <p:nvPr/>
          </p:nvSpPr>
          <p:spPr bwMode="auto">
            <a:xfrm>
              <a:off x="8411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8" name="TextBox 136">
              <a:extLst>
                <a:ext uri="{FF2B5EF4-FFF2-40B4-BE49-F238E27FC236}">
                  <a16:creationId xmlns:a16="http://schemas.microsoft.com/office/drawing/2014/main" id="{7C6D47D3-272F-1F49-A654-F13BC83C67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2637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P[0]</a:t>
              </a:r>
            </a:p>
          </p:txBody>
        </p:sp>
        <p:sp>
          <p:nvSpPr>
            <p:cNvPr id="49" name="TextBox 136">
              <a:extLst>
                <a:ext uri="{FF2B5EF4-FFF2-40B4-BE49-F238E27FC236}">
                  <a16:creationId xmlns:a16="http://schemas.microsoft.com/office/drawing/2014/main" id="{97263AF7-7D7D-8A45-A412-E4EFF40B8A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2711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P[3]</a:t>
              </a:r>
            </a:p>
          </p:txBody>
        </p:sp>
        <p:sp>
          <p:nvSpPr>
            <p:cNvPr id="50" name="TextBox 136">
              <a:extLst>
                <a:ext uri="{FF2B5EF4-FFF2-40B4-BE49-F238E27FC236}">
                  <a16:creationId xmlns:a16="http://schemas.microsoft.com/office/drawing/2014/main" id="{52790C9D-4C48-3745-AA5D-0F9853283A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5995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P[1]</a:t>
              </a:r>
            </a:p>
          </p:txBody>
        </p:sp>
        <p:sp>
          <p:nvSpPr>
            <p:cNvPr id="51" name="TextBox 136">
              <a:extLst>
                <a:ext uri="{FF2B5EF4-FFF2-40B4-BE49-F238E27FC236}">
                  <a16:creationId xmlns:a16="http://schemas.microsoft.com/office/drawing/2014/main" id="{25344B8C-0897-DF43-B291-7189DE3F40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9353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P[2]</a:t>
              </a:r>
            </a:p>
          </p:txBody>
        </p:sp>
        <p:sp>
          <p:nvSpPr>
            <p:cNvPr id="52" name="TextBox 136">
              <a:extLst>
                <a:ext uri="{FF2B5EF4-FFF2-40B4-BE49-F238E27FC236}">
                  <a16:creationId xmlns:a16="http://schemas.microsoft.com/office/drawing/2014/main" id="{3D90D43D-3279-9A4C-B7EE-21C31EAD68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942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P[5]</a:t>
              </a:r>
            </a:p>
          </p:txBody>
        </p:sp>
        <p:sp>
          <p:nvSpPr>
            <p:cNvPr id="53" name="TextBox 136">
              <a:extLst>
                <a:ext uri="{FF2B5EF4-FFF2-40B4-BE49-F238E27FC236}">
                  <a16:creationId xmlns:a16="http://schemas.microsoft.com/office/drawing/2014/main" id="{F585A668-1739-EC4D-846E-1620CB8B96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6069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P[4]</a:t>
              </a:r>
            </a:p>
          </p:txBody>
        </p:sp>
        <p:sp>
          <p:nvSpPr>
            <p:cNvPr id="54" name="TextBox 136">
              <a:extLst>
                <a:ext uri="{FF2B5EF4-FFF2-40B4-BE49-F238E27FC236}">
                  <a16:creationId xmlns:a16="http://schemas.microsoft.com/office/drawing/2014/main" id="{88A72245-8A3F-7842-B20A-80766B0DB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7278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P[6]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33447A1-E17C-DA43-BFCF-C623EDEB9AB2}"/>
                </a:ext>
              </a:extLst>
            </p:cNvPr>
            <p:cNvSpPr/>
            <p:nvPr/>
          </p:nvSpPr>
          <p:spPr bwMode="auto">
            <a:xfrm>
              <a:off x="6588224" y="3403848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BF810A02-5BA2-6741-821B-5DEBC11DDE6C}"/>
              </a:ext>
            </a:extLst>
          </p:cNvPr>
          <p:cNvSpPr/>
          <p:nvPr/>
        </p:nvSpPr>
        <p:spPr bwMode="auto">
          <a:xfrm>
            <a:off x="6586937" y="3403972"/>
            <a:ext cx="457200" cy="457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D1D62B3-553B-5640-ACC8-454297B8403F}"/>
              </a:ext>
            </a:extLst>
          </p:cNvPr>
          <p:cNvSpPr txBox="1"/>
          <p:nvPr/>
        </p:nvSpPr>
        <p:spPr>
          <a:xfrm>
            <a:off x="3851920" y="5949280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9AF5397-5CD9-6D43-9FA8-BC7C904EE4F0}"/>
              </a:ext>
            </a:extLst>
          </p:cNvPr>
          <p:cNvSpPr txBox="1"/>
          <p:nvPr/>
        </p:nvSpPr>
        <p:spPr>
          <a:xfrm>
            <a:off x="6353872" y="476976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  <p:sp>
        <p:nvSpPr>
          <p:cNvPr id="65" name="CuadroTexto 26">
            <a:extLst>
              <a:ext uri="{FF2B5EF4-FFF2-40B4-BE49-F238E27FC236}">
                <a16:creationId xmlns:a16="http://schemas.microsoft.com/office/drawing/2014/main" id="{4F7451A3-E80C-3B46-B4F2-123E7A8BF6CA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260985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47FA7-98D5-41FF-94B6-7CB4DFB66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Another</a:t>
            </a:r>
            <a:r>
              <a:rPr lang="zh-CN" altLang="en-US" dirty="0"/>
              <a:t> </a:t>
            </a:r>
            <a:r>
              <a:rPr lang="en-US" altLang="zh-CN" dirty="0"/>
              <a:t>Example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2D</a:t>
            </a:r>
            <a:r>
              <a:rPr lang="zh-CN" altLang="en-US" dirty="0"/>
              <a:t> </a:t>
            </a:r>
            <a:r>
              <a:rPr lang="en-US" altLang="zh-CN" dirty="0"/>
              <a:t>Convolution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1390DB-E8A9-453A-855A-6B2B006D0F8B}"/>
              </a:ext>
            </a:extLst>
          </p:cNvPr>
          <p:cNvSpPr txBox="1"/>
          <p:nvPr/>
        </p:nvSpPr>
        <p:spPr>
          <a:xfrm>
            <a:off x="845095" y="1241467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Input Layer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053B62-D2EC-44ED-86FB-AA3E460FE52A}"/>
              </a:ext>
            </a:extLst>
          </p:cNvPr>
          <p:cNvSpPr txBox="1"/>
          <p:nvPr/>
        </p:nvSpPr>
        <p:spPr>
          <a:xfrm>
            <a:off x="3957457" y="157144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CNN filter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46528-4985-4016-99E3-54C0971FB57D}"/>
              </a:ext>
            </a:extLst>
          </p:cNvPr>
          <p:cNvSpPr txBox="1"/>
          <p:nvPr/>
        </p:nvSpPr>
        <p:spPr>
          <a:xfrm>
            <a:off x="7164288" y="119849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Output Layer</a:t>
            </a:r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id="{E1F95E29-A344-5444-AD39-78464202AF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11</a:t>
            </a:fld>
            <a:endParaRPr lang="en-US" altLang="en-US" dirty="0"/>
          </a:p>
        </p:txBody>
      </p:sp>
      <p:sp>
        <p:nvSpPr>
          <p:cNvPr id="10" name="CuadroTexto 26">
            <a:extLst>
              <a:ext uri="{FF2B5EF4-FFF2-40B4-BE49-F238E27FC236}">
                <a16:creationId xmlns:a16="http://schemas.microsoft.com/office/drawing/2014/main" id="{F66B2C7D-3E44-E941-90E0-9E7CBE2EB0AC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B9FAA276-F070-FA43-B358-26D8FA4C78D0}"/>
              </a:ext>
            </a:extLst>
          </p:cNvPr>
          <p:cNvSpPr/>
          <p:nvPr/>
        </p:nvSpPr>
        <p:spPr bwMode="auto">
          <a:xfrm>
            <a:off x="3548366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2A4645AB-2F71-8044-8E92-FBC204D61833}"/>
              </a:ext>
            </a:extLst>
          </p:cNvPr>
          <p:cNvSpPr/>
          <p:nvPr/>
        </p:nvSpPr>
        <p:spPr bwMode="auto">
          <a:xfrm>
            <a:off x="3746471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A1F1C9F7-3BFD-054A-A818-AD54E0FE825F}"/>
              </a:ext>
            </a:extLst>
          </p:cNvPr>
          <p:cNvSpPr/>
          <p:nvPr/>
        </p:nvSpPr>
        <p:spPr bwMode="auto">
          <a:xfrm>
            <a:off x="3940534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E060885E-3A69-BC46-B191-15DF1781D1FF}"/>
              </a:ext>
            </a:extLst>
          </p:cNvPr>
          <p:cNvSpPr/>
          <p:nvPr/>
        </p:nvSpPr>
        <p:spPr bwMode="auto">
          <a:xfrm>
            <a:off x="4130554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150ECA38-F02D-5343-B140-40C6B6B59AE8}"/>
              </a:ext>
            </a:extLst>
          </p:cNvPr>
          <p:cNvSpPr/>
          <p:nvPr/>
        </p:nvSpPr>
        <p:spPr bwMode="auto">
          <a:xfrm>
            <a:off x="4324616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FF7D9DBA-B5F5-044F-9156-40EC8BF0AC20}"/>
              </a:ext>
            </a:extLst>
          </p:cNvPr>
          <p:cNvSpPr/>
          <p:nvPr/>
        </p:nvSpPr>
        <p:spPr bwMode="auto">
          <a:xfrm>
            <a:off x="3548366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FD07F71D-333E-2245-8188-94625ACBE867}"/>
              </a:ext>
            </a:extLst>
          </p:cNvPr>
          <p:cNvSpPr/>
          <p:nvPr/>
        </p:nvSpPr>
        <p:spPr bwMode="auto">
          <a:xfrm>
            <a:off x="3746471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11E74DFB-5EB6-5744-8350-4F1822A87B7F}"/>
              </a:ext>
            </a:extLst>
          </p:cNvPr>
          <p:cNvSpPr/>
          <p:nvPr/>
        </p:nvSpPr>
        <p:spPr bwMode="auto">
          <a:xfrm>
            <a:off x="3939523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2440AE55-AC32-7042-9FC8-873E4E2B32C4}"/>
              </a:ext>
            </a:extLst>
          </p:cNvPr>
          <p:cNvSpPr/>
          <p:nvPr/>
        </p:nvSpPr>
        <p:spPr bwMode="auto">
          <a:xfrm>
            <a:off x="4130554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279B41AD-8AA7-CF4E-8094-B690DB27F69E}"/>
              </a:ext>
            </a:extLst>
          </p:cNvPr>
          <p:cNvSpPr/>
          <p:nvPr/>
        </p:nvSpPr>
        <p:spPr bwMode="auto">
          <a:xfrm>
            <a:off x="4324616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7D62B0E5-6670-0042-8DD6-ADDF11863BF1}"/>
              </a:ext>
            </a:extLst>
          </p:cNvPr>
          <p:cNvSpPr/>
          <p:nvPr/>
        </p:nvSpPr>
        <p:spPr bwMode="auto">
          <a:xfrm>
            <a:off x="354836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590FF14-3610-CC46-8956-DBF3C082E2B0}"/>
              </a:ext>
            </a:extLst>
          </p:cNvPr>
          <p:cNvSpPr/>
          <p:nvPr/>
        </p:nvSpPr>
        <p:spPr bwMode="auto">
          <a:xfrm>
            <a:off x="3746471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FBD44691-5DFA-7042-B573-5F7748E1B174}"/>
              </a:ext>
            </a:extLst>
          </p:cNvPr>
          <p:cNvSpPr/>
          <p:nvPr/>
        </p:nvSpPr>
        <p:spPr bwMode="auto">
          <a:xfrm>
            <a:off x="3936491" y="2727589"/>
            <a:ext cx="194063" cy="186379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0B76057F-9F05-084B-B4A0-816337CD5222}"/>
              </a:ext>
            </a:extLst>
          </p:cNvPr>
          <p:cNvSpPr/>
          <p:nvPr/>
        </p:nvSpPr>
        <p:spPr bwMode="auto">
          <a:xfrm>
            <a:off x="413459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6CE4B4D3-D302-A04A-89C1-614CFAB078DF}"/>
              </a:ext>
            </a:extLst>
          </p:cNvPr>
          <p:cNvSpPr/>
          <p:nvPr/>
        </p:nvSpPr>
        <p:spPr bwMode="auto">
          <a:xfrm>
            <a:off x="432461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6A1A2EE7-86D7-EC49-9E70-2AEF65635D31}"/>
              </a:ext>
            </a:extLst>
          </p:cNvPr>
          <p:cNvSpPr/>
          <p:nvPr/>
        </p:nvSpPr>
        <p:spPr bwMode="auto">
          <a:xfrm>
            <a:off x="354836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91459019-0F0E-F942-9E34-4D9E35FF9C0B}"/>
              </a:ext>
            </a:extLst>
          </p:cNvPr>
          <p:cNvSpPr/>
          <p:nvPr/>
        </p:nvSpPr>
        <p:spPr bwMode="auto">
          <a:xfrm>
            <a:off x="3746471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345EC189-651E-784B-84AE-E85515906A68}"/>
              </a:ext>
            </a:extLst>
          </p:cNvPr>
          <p:cNvSpPr/>
          <p:nvPr/>
        </p:nvSpPr>
        <p:spPr bwMode="auto">
          <a:xfrm>
            <a:off x="3936491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8469885C-5680-D447-AA05-7D72C527A7A7}"/>
              </a:ext>
            </a:extLst>
          </p:cNvPr>
          <p:cNvSpPr/>
          <p:nvPr/>
        </p:nvSpPr>
        <p:spPr bwMode="auto">
          <a:xfrm>
            <a:off x="413459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7C8785F5-B3EC-6B44-B672-7984B5F9836E}"/>
              </a:ext>
            </a:extLst>
          </p:cNvPr>
          <p:cNvSpPr/>
          <p:nvPr/>
        </p:nvSpPr>
        <p:spPr bwMode="auto">
          <a:xfrm>
            <a:off x="432461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218400DB-C030-5C41-B341-733DFD6C4E1D}"/>
              </a:ext>
            </a:extLst>
          </p:cNvPr>
          <p:cNvSpPr/>
          <p:nvPr/>
        </p:nvSpPr>
        <p:spPr bwMode="auto">
          <a:xfrm>
            <a:off x="354836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527683BA-F1E1-B241-9865-CAC4E7F64242}"/>
              </a:ext>
            </a:extLst>
          </p:cNvPr>
          <p:cNvSpPr/>
          <p:nvPr/>
        </p:nvSpPr>
        <p:spPr bwMode="auto">
          <a:xfrm>
            <a:off x="3746471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C071F193-FCA8-8B4F-A67F-68D568E3DCE7}"/>
              </a:ext>
            </a:extLst>
          </p:cNvPr>
          <p:cNvSpPr/>
          <p:nvPr/>
        </p:nvSpPr>
        <p:spPr bwMode="auto">
          <a:xfrm>
            <a:off x="3936491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5A1F70F6-ECAB-3D4C-9D34-4E4E1F183E93}"/>
              </a:ext>
            </a:extLst>
          </p:cNvPr>
          <p:cNvSpPr/>
          <p:nvPr/>
        </p:nvSpPr>
        <p:spPr bwMode="auto">
          <a:xfrm>
            <a:off x="413459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AB3935C3-43BF-2A44-A857-1E0856CB22F3}"/>
              </a:ext>
            </a:extLst>
          </p:cNvPr>
          <p:cNvSpPr/>
          <p:nvPr/>
        </p:nvSpPr>
        <p:spPr bwMode="auto">
          <a:xfrm>
            <a:off x="432461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04233A76-81C3-BC4D-B010-C298582C15EA}"/>
              </a:ext>
            </a:extLst>
          </p:cNvPr>
          <p:cNvSpPr/>
          <p:nvPr/>
        </p:nvSpPr>
        <p:spPr bwMode="auto">
          <a:xfrm>
            <a:off x="4644008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E3B4F962-0680-364C-B52F-00ACD9FD7F27}"/>
              </a:ext>
            </a:extLst>
          </p:cNvPr>
          <p:cNvSpPr/>
          <p:nvPr/>
        </p:nvSpPr>
        <p:spPr bwMode="auto">
          <a:xfrm>
            <a:off x="4935102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C124C682-AAA7-B74E-AE5A-6528D9EFE421}"/>
              </a:ext>
            </a:extLst>
          </p:cNvPr>
          <p:cNvSpPr/>
          <p:nvPr/>
        </p:nvSpPr>
        <p:spPr bwMode="auto">
          <a:xfrm>
            <a:off x="5220131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415BB703-8D2F-6040-9F74-F2E28DDA5DBD}"/>
              </a:ext>
            </a:extLst>
          </p:cNvPr>
          <p:cNvSpPr/>
          <p:nvPr/>
        </p:nvSpPr>
        <p:spPr bwMode="auto">
          <a:xfrm>
            <a:off x="5517289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A1FA2622-B470-F34B-8CB0-0595A31E54B9}"/>
              </a:ext>
            </a:extLst>
          </p:cNvPr>
          <p:cNvSpPr/>
          <p:nvPr/>
        </p:nvSpPr>
        <p:spPr bwMode="auto">
          <a:xfrm>
            <a:off x="5808383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B1BAC775-8430-804A-ADE6-AAE84DB5287E}"/>
              </a:ext>
            </a:extLst>
          </p:cNvPr>
          <p:cNvSpPr/>
          <p:nvPr/>
        </p:nvSpPr>
        <p:spPr bwMode="auto">
          <a:xfrm>
            <a:off x="4644008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7D418DEE-08EB-4C44-8C3E-6F5B9CD4D490}"/>
              </a:ext>
            </a:extLst>
          </p:cNvPr>
          <p:cNvSpPr/>
          <p:nvPr/>
        </p:nvSpPr>
        <p:spPr bwMode="auto">
          <a:xfrm>
            <a:off x="4935102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8F68C922-91CF-6E4D-B982-08E80A47294B}"/>
              </a:ext>
            </a:extLst>
          </p:cNvPr>
          <p:cNvSpPr/>
          <p:nvPr/>
        </p:nvSpPr>
        <p:spPr bwMode="auto">
          <a:xfrm>
            <a:off x="5219121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A98CC516-BA73-D446-ADEF-41B1DB7B3BB4}"/>
              </a:ext>
            </a:extLst>
          </p:cNvPr>
          <p:cNvSpPr/>
          <p:nvPr/>
        </p:nvSpPr>
        <p:spPr bwMode="auto">
          <a:xfrm>
            <a:off x="5517289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F6348FEA-DC25-0640-8756-FD5F8931D3DF}"/>
              </a:ext>
            </a:extLst>
          </p:cNvPr>
          <p:cNvSpPr/>
          <p:nvPr/>
        </p:nvSpPr>
        <p:spPr bwMode="auto">
          <a:xfrm>
            <a:off x="5808383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F36535C4-4273-7149-8C63-F502E07FF819}"/>
              </a:ext>
            </a:extLst>
          </p:cNvPr>
          <p:cNvSpPr/>
          <p:nvPr/>
        </p:nvSpPr>
        <p:spPr bwMode="auto">
          <a:xfrm>
            <a:off x="4644008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A38BB340-6D5D-B94F-B30D-3446735E63D6}"/>
              </a:ext>
            </a:extLst>
          </p:cNvPr>
          <p:cNvSpPr/>
          <p:nvPr/>
        </p:nvSpPr>
        <p:spPr bwMode="auto">
          <a:xfrm>
            <a:off x="4935102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B74A8879-54B3-AE4F-8592-FC11464ECB8A}"/>
              </a:ext>
            </a:extLst>
          </p:cNvPr>
          <p:cNvSpPr/>
          <p:nvPr/>
        </p:nvSpPr>
        <p:spPr bwMode="auto">
          <a:xfrm>
            <a:off x="5220131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4969A5B4-30B3-A74A-8A7B-19FC32A30DD3}"/>
              </a:ext>
            </a:extLst>
          </p:cNvPr>
          <p:cNvSpPr/>
          <p:nvPr/>
        </p:nvSpPr>
        <p:spPr bwMode="auto">
          <a:xfrm>
            <a:off x="5517289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3896E493-24B5-9B41-90CE-6648FA6505A1}"/>
              </a:ext>
            </a:extLst>
          </p:cNvPr>
          <p:cNvSpPr/>
          <p:nvPr/>
        </p:nvSpPr>
        <p:spPr bwMode="auto">
          <a:xfrm>
            <a:off x="5808383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30E321FD-594E-574A-A272-731449611270}"/>
              </a:ext>
            </a:extLst>
          </p:cNvPr>
          <p:cNvSpPr/>
          <p:nvPr/>
        </p:nvSpPr>
        <p:spPr bwMode="auto">
          <a:xfrm>
            <a:off x="4644008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4C34335F-4CF2-684D-92D1-4ACBF13416B0}"/>
              </a:ext>
            </a:extLst>
          </p:cNvPr>
          <p:cNvSpPr/>
          <p:nvPr/>
        </p:nvSpPr>
        <p:spPr bwMode="auto">
          <a:xfrm>
            <a:off x="4935102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B86B5ACD-4EB3-F645-921D-264B2EC236EA}"/>
              </a:ext>
            </a:extLst>
          </p:cNvPr>
          <p:cNvSpPr/>
          <p:nvPr/>
        </p:nvSpPr>
        <p:spPr bwMode="auto">
          <a:xfrm>
            <a:off x="5220131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DDA3BA49-CFB8-7040-B8C4-D987DA053CE4}"/>
              </a:ext>
            </a:extLst>
          </p:cNvPr>
          <p:cNvSpPr/>
          <p:nvPr/>
        </p:nvSpPr>
        <p:spPr bwMode="auto">
          <a:xfrm>
            <a:off x="5517289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EDB901E1-F533-B64B-A424-58030B443FC5}"/>
              </a:ext>
            </a:extLst>
          </p:cNvPr>
          <p:cNvSpPr/>
          <p:nvPr/>
        </p:nvSpPr>
        <p:spPr bwMode="auto">
          <a:xfrm>
            <a:off x="5808383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4BD384EC-AA13-6745-A4A5-F1B96A754E3A}"/>
              </a:ext>
            </a:extLst>
          </p:cNvPr>
          <p:cNvSpPr/>
          <p:nvPr/>
        </p:nvSpPr>
        <p:spPr bwMode="auto">
          <a:xfrm>
            <a:off x="4644008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E832401F-6DA4-E04E-A709-967BAC7EC3A8}"/>
              </a:ext>
            </a:extLst>
          </p:cNvPr>
          <p:cNvSpPr/>
          <p:nvPr/>
        </p:nvSpPr>
        <p:spPr bwMode="auto">
          <a:xfrm>
            <a:off x="4935102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AA3EF166-349C-134C-87B6-B7CEF03EB537}"/>
              </a:ext>
            </a:extLst>
          </p:cNvPr>
          <p:cNvSpPr/>
          <p:nvPr/>
        </p:nvSpPr>
        <p:spPr bwMode="auto">
          <a:xfrm>
            <a:off x="5220131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FDD48AC1-E27E-3845-8ED7-38642303E817}"/>
              </a:ext>
            </a:extLst>
          </p:cNvPr>
          <p:cNvSpPr/>
          <p:nvPr/>
        </p:nvSpPr>
        <p:spPr bwMode="auto">
          <a:xfrm>
            <a:off x="5517289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23CA4604-B8D4-4049-820D-93E88A63072A}"/>
              </a:ext>
            </a:extLst>
          </p:cNvPr>
          <p:cNvSpPr/>
          <p:nvPr/>
        </p:nvSpPr>
        <p:spPr bwMode="auto">
          <a:xfrm>
            <a:off x="5808383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cxnSp>
        <p:nvCxnSpPr>
          <p:cNvPr id="214" name="Straight Arrow Connector 213">
            <a:extLst>
              <a:ext uri="{FF2B5EF4-FFF2-40B4-BE49-F238E27FC236}">
                <a16:creationId xmlns:a16="http://schemas.microsoft.com/office/drawing/2014/main" id="{11CAB238-5F6F-834C-B4F4-0FE9530BDD53}"/>
              </a:ext>
            </a:extLst>
          </p:cNvPr>
          <p:cNvCxnSpPr>
            <a:cxnSpLocks/>
          </p:cNvCxnSpPr>
          <p:nvPr/>
        </p:nvCxnSpPr>
        <p:spPr bwMode="auto">
          <a:xfrm>
            <a:off x="2627784" y="3793272"/>
            <a:ext cx="1906116" cy="942993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135">
            <a:extLst>
              <a:ext uri="{FF2B5EF4-FFF2-40B4-BE49-F238E27FC236}">
                <a16:creationId xmlns:a16="http://schemas.microsoft.com/office/drawing/2014/main" id="{EB683CB5-95BA-D045-B88B-890EE7E27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880" y="2060848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216" name="TextBox 136">
            <a:extLst>
              <a:ext uri="{FF2B5EF4-FFF2-40B4-BE49-F238E27FC236}">
                <a16:creationId xmlns:a16="http://schemas.microsoft.com/office/drawing/2014/main" id="{99D0F202-9C26-2A47-9114-06C511B1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78" y="1700808"/>
            <a:ext cx="3145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17" name="TextBox 137">
            <a:extLst>
              <a:ext uri="{FF2B5EF4-FFF2-40B4-BE49-F238E27FC236}">
                <a16:creationId xmlns:a16="http://schemas.microsoft.com/office/drawing/2014/main" id="{26487472-0A4D-854D-85C1-E9CFA1E60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192" y="1628800"/>
            <a:ext cx="12984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1A66B893-5D18-3D4E-8BF0-52CA31E1336D}"/>
              </a:ext>
            </a:extLst>
          </p:cNvPr>
          <p:cNvSpPr/>
          <p:nvPr/>
        </p:nvSpPr>
        <p:spPr bwMode="auto">
          <a:xfrm>
            <a:off x="454197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5C82EC59-4200-824E-8434-BAD5341B796A}"/>
              </a:ext>
            </a:extLst>
          </p:cNvPr>
          <p:cNvSpPr/>
          <p:nvPr/>
        </p:nvSpPr>
        <p:spPr bwMode="auto">
          <a:xfrm>
            <a:off x="745291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775E39FC-F72F-0C46-92D1-11364522FBA5}"/>
              </a:ext>
            </a:extLst>
          </p:cNvPr>
          <p:cNvSpPr/>
          <p:nvPr/>
        </p:nvSpPr>
        <p:spPr bwMode="auto">
          <a:xfrm>
            <a:off x="1030320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C9F2FA7-6E24-614F-87D3-1FB4655F7129}"/>
              </a:ext>
            </a:extLst>
          </p:cNvPr>
          <p:cNvSpPr/>
          <p:nvPr/>
        </p:nvSpPr>
        <p:spPr bwMode="auto">
          <a:xfrm>
            <a:off x="1327478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D373DF51-7A75-794B-80C5-BD41B6374173}"/>
              </a:ext>
            </a:extLst>
          </p:cNvPr>
          <p:cNvSpPr/>
          <p:nvPr/>
        </p:nvSpPr>
        <p:spPr bwMode="auto">
          <a:xfrm>
            <a:off x="1618572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177F9466-0986-C547-AA00-6B6B3CFDF9C3}"/>
              </a:ext>
            </a:extLst>
          </p:cNvPr>
          <p:cNvSpPr/>
          <p:nvPr/>
        </p:nvSpPr>
        <p:spPr bwMode="auto">
          <a:xfrm>
            <a:off x="1906634" y="198578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1C7714B8-E888-4749-BD98-7AD53BD5B42B}"/>
              </a:ext>
            </a:extLst>
          </p:cNvPr>
          <p:cNvSpPr/>
          <p:nvPr/>
        </p:nvSpPr>
        <p:spPr bwMode="auto">
          <a:xfrm>
            <a:off x="2192674" y="1985789"/>
            <a:ext cx="291094" cy="26306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07C3F575-C53A-C742-A9B8-0ED157F93767}"/>
              </a:ext>
            </a:extLst>
          </p:cNvPr>
          <p:cNvSpPr/>
          <p:nvPr/>
        </p:nvSpPr>
        <p:spPr bwMode="auto">
          <a:xfrm>
            <a:off x="454197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09B38C7E-C483-B642-B6C9-996333EDB4F6}"/>
              </a:ext>
            </a:extLst>
          </p:cNvPr>
          <p:cNvSpPr/>
          <p:nvPr/>
        </p:nvSpPr>
        <p:spPr bwMode="auto">
          <a:xfrm>
            <a:off x="745291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F623EAEC-B50A-6B47-A71F-68AE302E4315}"/>
              </a:ext>
            </a:extLst>
          </p:cNvPr>
          <p:cNvSpPr/>
          <p:nvPr/>
        </p:nvSpPr>
        <p:spPr bwMode="auto">
          <a:xfrm>
            <a:off x="1030320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31E29FF8-B98A-A441-8C31-BB06C68934AB}"/>
              </a:ext>
            </a:extLst>
          </p:cNvPr>
          <p:cNvSpPr/>
          <p:nvPr/>
        </p:nvSpPr>
        <p:spPr bwMode="auto">
          <a:xfrm>
            <a:off x="1327478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6554551B-10D4-2C4C-94F8-DFDA4E9C70F8}"/>
              </a:ext>
            </a:extLst>
          </p:cNvPr>
          <p:cNvSpPr/>
          <p:nvPr/>
        </p:nvSpPr>
        <p:spPr bwMode="auto">
          <a:xfrm>
            <a:off x="1618572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607B0899-652D-244B-8299-A5E79B0D5DEB}"/>
              </a:ext>
            </a:extLst>
          </p:cNvPr>
          <p:cNvSpPr/>
          <p:nvPr/>
        </p:nvSpPr>
        <p:spPr bwMode="auto">
          <a:xfrm>
            <a:off x="1906634" y="22488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63224ACF-EF89-B346-989D-44B1D522C786}"/>
              </a:ext>
            </a:extLst>
          </p:cNvPr>
          <p:cNvSpPr/>
          <p:nvPr/>
        </p:nvSpPr>
        <p:spPr bwMode="auto">
          <a:xfrm>
            <a:off x="2191663" y="224885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7118F71B-E59F-3148-AB89-C74D55EFDE50}"/>
              </a:ext>
            </a:extLst>
          </p:cNvPr>
          <p:cNvSpPr/>
          <p:nvPr/>
        </p:nvSpPr>
        <p:spPr bwMode="auto">
          <a:xfrm>
            <a:off x="454197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A165C99E-FB53-1949-B44E-9498AE360EE0}"/>
              </a:ext>
            </a:extLst>
          </p:cNvPr>
          <p:cNvSpPr/>
          <p:nvPr/>
        </p:nvSpPr>
        <p:spPr bwMode="auto">
          <a:xfrm>
            <a:off x="745291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A4FDE971-4A4F-C041-8661-CA5FE6DCDF5A}"/>
              </a:ext>
            </a:extLst>
          </p:cNvPr>
          <p:cNvSpPr/>
          <p:nvPr/>
        </p:nvSpPr>
        <p:spPr bwMode="auto">
          <a:xfrm>
            <a:off x="1030320" y="2536188"/>
            <a:ext cx="291094" cy="279568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8613EB1E-5CB8-4243-BA78-1089AF5D1A12}"/>
              </a:ext>
            </a:extLst>
          </p:cNvPr>
          <p:cNvSpPr/>
          <p:nvPr/>
        </p:nvSpPr>
        <p:spPr bwMode="auto">
          <a:xfrm>
            <a:off x="1327478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A5D0FC9C-E1B4-C947-AB4E-2CF78E9721C9}"/>
              </a:ext>
            </a:extLst>
          </p:cNvPr>
          <p:cNvSpPr/>
          <p:nvPr/>
        </p:nvSpPr>
        <p:spPr bwMode="auto">
          <a:xfrm>
            <a:off x="1618572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8B82CF95-868E-534F-A900-E33903AFFC87}"/>
              </a:ext>
            </a:extLst>
          </p:cNvPr>
          <p:cNvSpPr/>
          <p:nvPr/>
        </p:nvSpPr>
        <p:spPr bwMode="auto">
          <a:xfrm>
            <a:off x="1906634" y="25361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F1753D64-2A5D-084E-BB23-8088E4CA0B5C}"/>
              </a:ext>
            </a:extLst>
          </p:cNvPr>
          <p:cNvSpPr/>
          <p:nvPr/>
        </p:nvSpPr>
        <p:spPr bwMode="auto">
          <a:xfrm>
            <a:off x="2191663" y="2536188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93F95D42-B0FA-5840-8151-A998460C532A}"/>
              </a:ext>
            </a:extLst>
          </p:cNvPr>
          <p:cNvSpPr/>
          <p:nvPr/>
        </p:nvSpPr>
        <p:spPr bwMode="auto">
          <a:xfrm>
            <a:off x="454197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51056425-A3C3-9348-803B-4D3026972527}"/>
              </a:ext>
            </a:extLst>
          </p:cNvPr>
          <p:cNvSpPr/>
          <p:nvPr/>
        </p:nvSpPr>
        <p:spPr bwMode="auto">
          <a:xfrm>
            <a:off x="745291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375CA995-8726-8A47-ACFE-94DAAF4723E2}"/>
              </a:ext>
            </a:extLst>
          </p:cNvPr>
          <p:cNvSpPr/>
          <p:nvPr/>
        </p:nvSpPr>
        <p:spPr bwMode="auto">
          <a:xfrm>
            <a:off x="1030320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009EA774-8F4E-CA4A-9D87-6C3E83040BC8}"/>
              </a:ext>
            </a:extLst>
          </p:cNvPr>
          <p:cNvSpPr/>
          <p:nvPr/>
        </p:nvSpPr>
        <p:spPr bwMode="auto">
          <a:xfrm>
            <a:off x="1327478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4A1726AA-F630-ED43-9DDA-32F493440F30}"/>
              </a:ext>
            </a:extLst>
          </p:cNvPr>
          <p:cNvSpPr/>
          <p:nvPr/>
        </p:nvSpPr>
        <p:spPr bwMode="auto">
          <a:xfrm>
            <a:off x="1618572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15CF5411-A0B5-074A-980D-80C090581883}"/>
              </a:ext>
            </a:extLst>
          </p:cNvPr>
          <p:cNvSpPr/>
          <p:nvPr/>
        </p:nvSpPr>
        <p:spPr bwMode="auto">
          <a:xfrm>
            <a:off x="1906634" y="2807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E4FA7C24-40DF-914E-83B2-D6D268CCE10D}"/>
              </a:ext>
            </a:extLst>
          </p:cNvPr>
          <p:cNvSpPr/>
          <p:nvPr/>
        </p:nvSpPr>
        <p:spPr bwMode="auto">
          <a:xfrm>
            <a:off x="2191663" y="2807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78854C57-02D7-CA4E-A747-573CD2F3972E}"/>
              </a:ext>
            </a:extLst>
          </p:cNvPr>
          <p:cNvSpPr/>
          <p:nvPr/>
        </p:nvSpPr>
        <p:spPr bwMode="auto">
          <a:xfrm>
            <a:off x="454197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F557518A-FBCC-E642-AF26-3D045445BE8F}"/>
              </a:ext>
            </a:extLst>
          </p:cNvPr>
          <p:cNvSpPr/>
          <p:nvPr/>
        </p:nvSpPr>
        <p:spPr bwMode="auto">
          <a:xfrm>
            <a:off x="745291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68DDA2F7-F89C-924B-A2FA-5007BB9A65EF}"/>
              </a:ext>
            </a:extLst>
          </p:cNvPr>
          <p:cNvSpPr/>
          <p:nvPr/>
        </p:nvSpPr>
        <p:spPr bwMode="auto">
          <a:xfrm>
            <a:off x="1030320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CA2071F7-125B-0A48-B4DD-5D9E1BFB99FD}"/>
              </a:ext>
            </a:extLst>
          </p:cNvPr>
          <p:cNvSpPr/>
          <p:nvPr/>
        </p:nvSpPr>
        <p:spPr bwMode="auto">
          <a:xfrm>
            <a:off x="1327478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C7791FA-8957-1345-9961-341594283BCD}"/>
              </a:ext>
            </a:extLst>
          </p:cNvPr>
          <p:cNvSpPr/>
          <p:nvPr/>
        </p:nvSpPr>
        <p:spPr bwMode="auto">
          <a:xfrm>
            <a:off x="1618572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4411573F-3F30-694F-A15A-C8805618FF50}"/>
              </a:ext>
            </a:extLst>
          </p:cNvPr>
          <p:cNvSpPr/>
          <p:nvPr/>
        </p:nvSpPr>
        <p:spPr bwMode="auto">
          <a:xfrm>
            <a:off x="1906634" y="309532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52C73521-8462-904D-88A0-65EB23A9C1E4}"/>
              </a:ext>
            </a:extLst>
          </p:cNvPr>
          <p:cNvSpPr/>
          <p:nvPr/>
        </p:nvSpPr>
        <p:spPr bwMode="auto">
          <a:xfrm>
            <a:off x="2192674" y="3095324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B339D0E-E04D-794B-8DFE-0057E4305AC4}"/>
              </a:ext>
            </a:extLst>
          </p:cNvPr>
          <p:cNvSpPr/>
          <p:nvPr/>
        </p:nvSpPr>
        <p:spPr bwMode="auto">
          <a:xfrm>
            <a:off x="454197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en-US" sz="119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89D72E1C-9DC3-2A4A-A1A1-CC54DA94BA66}"/>
              </a:ext>
            </a:extLst>
          </p:cNvPr>
          <p:cNvSpPr/>
          <p:nvPr/>
        </p:nvSpPr>
        <p:spPr bwMode="auto">
          <a:xfrm>
            <a:off x="745291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658C8F5-FB9D-D740-BE62-A6A9858CEBFC}"/>
              </a:ext>
            </a:extLst>
          </p:cNvPr>
          <p:cNvSpPr/>
          <p:nvPr/>
        </p:nvSpPr>
        <p:spPr bwMode="auto">
          <a:xfrm>
            <a:off x="1030320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BBE38BA1-F2FE-FC4F-8B28-4CFE006393CF}"/>
              </a:ext>
            </a:extLst>
          </p:cNvPr>
          <p:cNvSpPr/>
          <p:nvPr/>
        </p:nvSpPr>
        <p:spPr bwMode="auto">
          <a:xfrm>
            <a:off x="1327478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89A6348B-489D-8A46-B639-EE9D67049C30}"/>
              </a:ext>
            </a:extLst>
          </p:cNvPr>
          <p:cNvSpPr/>
          <p:nvPr/>
        </p:nvSpPr>
        <p:spPr bwMode="auto">
          <a:xfrm>
            <a:off x="1618572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961AB00B-78AA-0242-AB51-AD815779523F}"/>
              </a:ext>
            </a:extLst>
          </p:cNvPr>
          <p:cNvSpPr/>
          <p:nvPr/>
        </p:nvSpPr>
        <p:spPr bwMode="auto">
          <a:xfrm>
            <a:off x="1906634" y="3374892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A2C4AF13-6FB2-F943-A474-FA477F067BF3}"/>
              </a:ext>
            </a:extLst>
          </p:cNvPr>
          <p:cNvSpPr/>
          <p:nvPr/>
        </p:nvSpPr>
        <p:spPr bwMode="auto">
          <a:xfrm>
            <a:off x="2192674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7CA29B34-991E-8548-A62B-A853A9554D79}"/>
              </a:ext>
            </a:extLst>
          </p:cNvPr>
          <p:cNvSpPr/>
          <p:nvPr/>
        </p:nvSpPr>
        <p:spPr bwMode="auto">
          <a:xfrm>
            <a:off x="453186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FBC503AF-F37B-964E-BB36-D2FB0221301B}"/>
              </a:ext>
            </a:extLst>
          </p:cNvPr>
          <p:cNvSpPr/>
          <p:nvPr/>
        </p:nvSpPr>
        <p:spPr bwMode="auto">
          <a:xfrm>
            <a:off x="750345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F24D6095-F03A-3146-AE26-ABC8623F6E07}"/>
              </a:ext>
            </a:extLst>
          </p:cNvPr>
          <p:cNvSpPr/>
          <p:nvPr/>
        </p:nvSpPr>
        <p:spPr bwMode="auto">
          <a:xfrm>
            <a:off x="1035373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6B78D906-0BE3-0040-80E9-D84657C8C2F8}"/>
              </a:ext>
            </a:extLst>
          </p:cNvPr>
          <p:cNvSpPr/>
          <p:nvPr/>
        </p:nvSpPr>
        <p:spPr bwMode="auto">
          <a:xfrm>
            <a:off x="1323436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86EF543A-8146-1E4C-82B7-C0FE9E5581BB}"/>
              </a:ext>
            </a:extLst>
          </p:cNvPr>
          <p:cNvSpPr/>
          <p:nvPr/>
        </p:nvSpPr>
        <p:spPr bwMode="auto">
          <a:xfrm>
            <a:off x="1614529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BA302B69-DD8C-1949-9E35-0D738A874495}"/>
              </a:ext>
            </a:extLst>
          </p:cNvPr>
          <p:cNvSpPr/>
          <p:nvPr/>
        </p:nvSpPr>
        <p:spPr bwMode="auto">
          <a:xfrm>
            <a:off x="1901580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05824467-8098-3F4A-896E-D249557A807E}"/>
              </a:ext>
            </a:extLst>
          </p:cNvPr>
          <p:cNvSpPr/>
          <p:nvPr/>
        </p:nvSpPr>
        <p:spPr bwMode="auto">
          <a:xfrm>
            <a:off x="2187620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cxnSp>
        <p:nvCxnSpPr>
          <p:cNvPr id="267" name="Straight Arrow Connector 266">
            <a:extLst>
              <a:ext uri="{FF2B5EF4-FFF2-40B4-BE49-F238E27FC236}">
                <a16:creationId xmlns:a16="http://schemas.microsoft.com/office/drawing/2014/main" id="{A39B154D-1767-8343-856E-7DB737E34EAA}"/>
              </a:ext>
            </a:extLst>
          </p:cNvPr>
          <p:cNvCxnSpPr>
            <a:cxnSpLocks/>
          </p:cNvCxnSpPr>
          <p:nvPr/>
        </p:nvCxnSpPr>
        <p:spPr bwMode="auto">
          <a:xfrm>
            <a:off x="4283968" y="3356992"/>
            <a:ext cx="651134" cy="1089824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Rectangle 267">
            <a:extLst>
              <a:ext uri="{FF2B5EF4-FFF2-40B4-BE49-F238E27FC236}">
                <a16:creationId xmlns:a16="http://schemas.microsoft.com/office/drawing/2014/main" id="{181E8500-1FBC-AE47-930C-9B78D8F92410}"/>
              </a:ext>
            </a:extLst>
          </p:cNvPr>
          <p:cNvSpPr/>
          <p:nvPr/>
        </p:nvSpPr>
        <p:spPr bwMode="auto">
          <a:xfrm>
            <a:off x="6276879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FDA94954-EA3E-8647-A501-F329528C2FF9}"/>
              </a:ext>
            </a:extLst>
          </p:cNvPr>
          <p:cNvSpPr/>
          <p:nvPr/>
        </p:nvSpPr>
        <p:spPr bwMode="auto">
          <a:xfrm>
            <a:off x="6567973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E3EA89BA-667F-0749-9705-038732D521F5}"/>
              </a:ext>
            </a:extLst>
          </p:cNvPr>
          <p:cNvSpPr/>
          <p:nvPr/>
        </p:nvSpPr>
        <p:spPr bwMode="auto">
          <a:xfrm>
            <a:off x="6853002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7407F11C-DED6-4647-A7F8-C64469C62A6D}"/>
              </a:ext>
            </a:extLst>
          </p:cNvPr>
          <p:cNvSpPr/>
          <p:nvPr/>
        </p:nvSpPr>
        <p:spPr bwMode="auto">
          <a:xfrm>
            <a:off x="7150160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0FAEC486-BF39-E94E-87A7-0B694A4E23F0}"/>
              </a:ext>
            </a:extLst>
          </p:cNvPr>
          <p:cNvSpPr/>
          <p:nvPr/>
        </p:nvSpPr>
        <p:spPr bwMode="auto">
          <a:xfrm>
            <a:off x="7441254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3AF3E748-BC73-4346-BFA9-848AAC95EE65}"/>
              </a:ext>
            </a:extLst>
          </p:cNvPr>
          <p:cNvSpPr/>
          <p:nvPr/>
        </p:nvSpPr>
        <p:spPr bwMode="auto">
          <a:xfrm>
            <a:off x="7738412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6DB3ECFB-AFB2-EF4A-929C-10792F78BB89}"/>
              </a:ext>
            </a:extLst>
          </p:cNvPr>
          <p:cNvSpPr/>
          <p:nvPr/>
        </p:nvSpPr>
        <p:spPr bwMode="auto">
          <a:xfrm>
            <a:off x="8042645" y="1904485"/>
            <a:ext cx="291094" cy="2630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38EE8E3A-1D59-CD47-9A24-8848FF59B6B5}"/>
              </a:ext>
            </a:extLst>
          </p:cNvPr>
          <p:cNvSpPr/>
          <p:nvPr/>
        </p:nvSpPr>
        <p:spPr bwMode="auto">
          <a:xfrm>
            <a:off x="6275868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A93700A9-EDD3-564C-B86B-EBB41011A566}"/>
              </a:ext>
            </a:extLst>
          </p:cNvPr>
          <p:cNvSpPr/>
          <p:nvPr/>
        </p:nvSpPr>
        <p:spPr bwMode="auto">
          <a:xfrm>
            <a:off x="656696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0C87F99C-9091-FE41-9A96-CB0339BD545C}"/>
              </a:ext>
            </a:extLst>
          </p:cNvPr>
          <p:cNvSpPr/>
          <p:nvPr/>
        </p:nvSpPr>
        <p:spPr bwMode="auto">
          <a:xfrm>
            <a:off x="685199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E4F3B3C2-A2FF-8E48-BB2D-AEF07F771F13}"/>
              </a:ext>
            </a:extLst>
          </p:cNvPr>
          <p:cNvSpPr/>
          <p:nvPr/>
        </p:nvSpPr>
        <p:spPr bwMode="auto">
          <a:xfrm>
            <a:off x="7149149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F67BE6A5-5522-2141-A9E5-B0B34873E672}"/>
              </a:ext>
            </a:extLst>
          </p:cNvPr>
          <p:cNvSpPr/>
          <p:nvPr/>
        </p:nvSpPr>
        <p:spPr bwMode="auto">
          <a:xfrm>
            <a:off x="7440243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4708A66F-3674-7A42-8851-2262C7A5C2BF}"/>
              </a:ext>
            </a:extLst>
          </p:cNvPr>
          <p:cNvSpPr/>
          <p:nvPr/>
        </p:nvSpPr>
        <p:spPr bwMode="auto">
          <a:xfrm>
            <a:off x="773740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BE92FA0D-355D-2A40-A442-6669DF96B797}"/>
              </a:ext>
            </a:extLst>
          </p:cNvPr>
          <p:cNvSpPr/>
          <p:nvPr/>
        </p:nvSpPr>
        <p:spPr bwMode="auto">
          <a:xfrm>
            <a:off x="8042645" y="2167550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7F585260-2CA1-1441-86C8-BA69DDAAF2B8}"/>
              </a:ext>
            </a:extLst>
          </p:cNvPr>
          <p:cNvSpPr/>
          <p:nvPr/>
        </p:nvSpPr>
        <p:spPr bwMode="auto">
          <a:xfrm>
            <a:off x="6275868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B6414518-5C8E-DB4D-AD87-34C126410ABC}"/>
              </a:ext>
            </a:extLst>
          </p:cNvPr>
          <p:cNvSpPr/>
          <p:nvPr/>
        </p:nvSpPr>
        <p:spPr bwMode="auto">
          <a:xfrm>
            <a:off x="6566961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3DB6B241-6DF5-9546-813E-E7279BDA2C90}"/>
              </a:ext>
            </a:extLst>
          </p:cNvPr>
          <p:cNvSpPr/>
          <p:nvPr/>
        </p:nvSpPr>
        <p:spPr bwMode="auto">
          <a:xfrm>
            <a:off x="6851991" y="2454883"/>
            <a:ext cx="291094" cy="279568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321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A0CE4E46-A241-7247-B152-65B42410DF54}"/>
              </a:ext>
            </a:extLst>
          </p:cNvPr>
          <p:cNvSpPr/>
          <p:nvPr/>
        </p:nvSpPr>
        <p:spPr bwMode="auto">
          <a:xfrm>
            <a:off x="7149149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3CC529F9-ED00-584D-8F6E-519607C47549}"/>
              </a:ext>
            </a:extLst>
          </p:cNvPr>
          <p:cNvSpPr/>
          <p:nvPr/>
        </p:nvSpPr>
        <p:spPr bwMode="auto">
          <a:xfrm>
            <a:off x="7440243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AEBFABC-478A-8448-8A76-8BED95A413E4}"/>
              </a:ext>
            </a:extLst>
          </p:cNvPr>
          <p:cNvSpPr/>
          <p:nvPr/>
        </p:nvSpPr>
        <p:spPr bwMode="auto">
          <a:xfrm>
            <a:off x="7737401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731EA11A-4B1F-F143-A897-873841462F85}"/>
              </a:ext>
            </a:extLst>
          </p:cNvPr>
          <p:cNvSpPr/>
          <p:nvPr/>
        </p:nvSpPr>
        <p:spPr bwMode="auto">
          <a:xfrm>
            <a:off x="8042645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CCC1DEEA-927B-EA43-99BB-3160F2A918B1}"/>
              </a:ext>
            </a:extLst>
          </p:cNvPr>
          <p:cNvSpPr/>
          <p:nvPr/>
        </p:nvSpPr>
        <p:spPr bwMode="auto">
          <a:xfrm>
            <a:off x="6275868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36B1E6EC-D754-084E-A357-B555EC998E47}"/>
              </a:ext>
            </a:extLst>
          </p:cNvPr>
          <p:cNvSpPr/>
          <p:nvPr/>
        </p:nvSpPr>
        <p:spPr bwMode="auto">
          <a:xfrm>
            <a:off x="6566961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95FAEA34-0090-6C49-A6BB-FF5920FD8F7B}"/>
              </a:ext>
            </a:extLst>
          </p:cNvPr>
          <p:cNvSpPr/>
          <p:nvPr/>
        </p:nvSpPr>
        <p:spPr bwMode="auto">
          <a:xfrm>
            <a:off x="6851991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607652AF-4DB1-3946-B447-903ED2F63443}"/>
              </a:ext>
            </a:extLst>
          </p:cNvPr>
          <p:cNvSpPr/>
          <p:nvPr/>
        </p:nvSpPr>
        <p:spPr bwMode="auto">
          <a:xfrm>
            <a:off x="7149149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8B39D081-221D-1444-9D0C-BD3FE0F269D1}"/>
              </a:ext>
            </a:extLst>
          </p:cNvPr>
          <p:cNvSpPr/>
          <p:nvPr/>
        </p:nvSpPr>
        <p:spPr bwMode="auto">
          <a:xfrm>
            <a:off x="7440243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52F70F0A-521A-2D41-ADFC-AB3AF361C67E}"/>
              </a:ext>
            </a:extLst>
          </p:cNvPr>
          <p:cNvSpPr/>
          <p:nvPr/>
        </p:nvSpPr>
        <p:spPr bwMode="auto">
          <a:xfrm>
            <a:off x="7737401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97A2B506-D184-8B45-8002-738E306AC5A5}"/>
              </a:ext>
            </a:extLst>
          </p:cNvPr>
          <p:cNvSpPr/>
          <p:nvPr/>
        </p:nvSpPr>
        <p:spPr bwMode="auto">
          <a:xfrm>
            <a:off x="8042645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49F731-33D9-3143-93C1-54246272C7D6}"/>
              </a:ext>
            </a:extLst>
          </p:cNvPr>
          <p:cNvSpPr/>
          <p:nvPr/>
        </p:nvSpPr>
        <p:spPr bwMode="auto">
          <a:xfrm>
            <a:off x="6276879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E688D9F1-4A3B-1F49-BE6D-9CA5500CE792}"/>
              </a:ext>
            </a:extLst>
          </p:cNvPr>
          <p:cNvSpPr/>
          <p:nvPr/>
        </p:nvSpPr>
        <p:spPr bwMode="auto">
          <a:xfrm>
            <a:off x="6567973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8E856561-B7E5-F142-84D1-8BB29BF79662}"/>
              </a:ext>
            </a:extLst>
          </p:cNvPr>
          <p:cNvSpPr/>
          <p:nvPr/>
        </p:nvSpPr>
        <p:spPr bwMode="auto">
          <a:xfrm>
            <a:off x="6853002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E2687C7C-1CF1-3745-9783-5B5B31D52365}"/>
              </a:ext>
            </a:extLst>
          </p:cNvPr>
          <p:cNvSpPr/>
          <p:nvPr/>
        </p:nvSpPr>
        <p:spPr bwMode="auto">
          <a:xfrm>
            <a:off x="7150160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31EE07DD-8D63-2448-98DB-12DE0D241C9F}"/>
              </a:ext>
            </a:extLst>
          </p:cNvPr>
          <p:cNvSpPr/>
          <p:nvPr/>
        </p:nvSpPr>
        <p:spPr bwMode="auto">
          <a:xfrm>
            <a:off x="7441254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E766FB4F-16BF-444E-BD61-B161B40BA759}"/>
              </a:ext>
            </a:extLst>
          </p:cNvPr>
          <p:cNvSpPr/>
          <p:nvPr/>
        </p:nvSpPr>
        <p:spPr bwMode="auto">
          <a:xfrm>
            <a:off x="7738412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05CEBFD1-4BB4-BB4E-8B67-7EE33002BCC7}"/>
              </a:ext>
            </a:extLst>
          </p:cNvPr>
          <p:cNvSpPr/>
          <p:nvPr/>
        </p:nvSpPr>
        <p:spPr bwMode="auto">
          <a:xfrm>
            <a:off x="8042645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525735B8-600D-0D4E-874A-449E1391E343}"/>
              </a:ext>
            </a:extLst>
          </p:cNvPr>
          <p:cNvSpPr/>
          <p:nvPr/>
        </p:nvSpPr>
        <p:spPr bwMode="auto">
          <a:xfrm>
            <a:off x="6276879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473E818B-968C-FE40-B943-0BD23E8588E2}"/>
              </a:ext>
            </a:extLst>
          </p:cNvPr>
          <p:cNvSpPr/>
          <p:nvPr/>
        </p:nvSpPr>
        <p:spPr bwMode="auto">
          <a:xfrm>
            <a:off x="6567973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90D5C2D1-D86E-014F-AA69-A51B37CFC2A9}"/>
              </a:ext>
            </a:extLst>
          </p:cNvPr>
          <p:cNvSpPr/>
          <p:nvPr/>
        </p:nvSpPr>
        <p:spPr bwMode="auto">
          <a:xfrm>
            <a:off x="6853002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7064B79E-2007-4843-87C2-5CAF127489B5}"/>
              </a:ext>
            </a:extLst>
          </p:cNvPr>
          <p:cNvSpPr/>
          <p:nvPr/>
        </p:nvSpPr>
        <p:spPr bwMode="auto">
          <a:xfrm>
            <a:off x="7150160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66D612DA-E197-964F-AA86-D447F618DA39}"/>
              </a:ext>
            </a:extLst>
          </p:cNvPr>
          <p:cNvSpPr/>
          <p:nvPr/>
        </p:nvSpPr>
        <p:spPr bwMode="auto">
          <a:xfrm>
            <a:off x="7441254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C537B7D3-4509-324F-91C0-CB4601EEACF2}"/>
              </a:ext>
            </a:extLst>
          </p:cNvPr>
          <p:cNvSpPr/>
          <p:nvPr/>
        </p:nvSpPr>
        <p:spPr bwMode="auto">
          <a:xfrm>
            <a:off x="7738412" y="3293587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B545510B-3A7B-504F-8AA8-F785564F292F}"/>
              </a:ext>
            </a:extLst>
          </p:cNvPr>
          <p:cNvSpPr/>
          <p:nvPr/>
        </p:nvSpPr>
        <p:spPr bwMode="auto">
          <a:xfrm>
            <a:off x="8042645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D5A9002B-207F-BB4D-AF5E-C76A36487910}"/>
              </a:ext>
            </a:extLst>
          </p:cNvPr>
          <p:cNvSpPr/>
          <p:nvPr/>
        </p:nvSpPr>
        <p:spPr bwMode="auto">
          <a:xfrm>
            <a:off x="6275868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0BA40B65-18EC-8F44-BC91-1769ECC969CE}"/>
              </a:ext>
            </a:extLst>
          </p:cNvPr>
          <p:cNvSpPr/>
          <p:nvPr/>
        </p:nvSpPr>
        <p:spPr bwMode="auto">
          <a:xfrm>
            <a:off x="6573026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4C1ECDC3-7EFB-8C47-9659-B1400D271FEB}"/>
              </a:ext>
            </a:extLst>
          </p:cNvPr>
          <p:cNvSpPr/>
          <p:nvPr/>
        </p:nvSpPr>
        <p:spPr bwMode="auto">
          <a:xfrm>
            <a:off x="6858055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4CE6CFF9-C3EF-284D-8EA6-061216DD8322}"/>
              </a:ext>
            </a:extLst>
          </p:cNvPr>
          <p:cNvSpPr/>
          <p:nvPr/>
        </p:nvSpPr>
        <p:spPr bwMode="auto">
          <a:xfrm>
            <a:off x="7155213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94BE7B88-6057-0D4F-94AE-1B79F41F235E}"/>
              </a:ext>
            </a:extLst>
          </p:cNvPr>
          <p:cNvSpPr/>
          <p:nvPr/>
        </p:nvSpPr>
        <p:spPr bwMode="auto">
          <a:xfrm>
            <a:off x="7446307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55921B11-7B46-2946-8A82-05A62D8009FF}"/>
              </a:ext>
            </a:extLst>
          </p:cNvPr>
          <p:cNvSpPr/>
          <p:nvPr/>
        </p:nvSpPr>
        <p:spPr bwMode="auto">
          <a:xfrm>
            <a:off x="7743465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5A33253A-E105-E748-8605-DD0B04B87624}"/>
              </a:ext>
            </a:extLst>
          </p:cNvPr>
          <p:cNvSpPr/>
          <p:nvPr/>
        </p:nvSpPr>
        <p:spPr bwMode="auto">
          <a:xfrm>
            <a:off x="8047699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9" name="Straight Arrow Connector 318">
            <a:extLst>
              <a:ext uri="{FF2B5EF4-FFF2-40B4-BE49-F238E27FC236}">
                <a16:creationId xmlns:a16="http://schemas.microsoft.com/office/drawing/2014/main" id="{8B29D090-8894-C245-8FCA-3ADCAC0FEC8C}"/>
              </a:ext>
            </a:extLst>
          </p:cNvPr>
          <p:cNvCxnSpPr>
            <a:cxnSpLocks/>
          </p:cNvCxnSpPr>
          <p:nvPr/>
        </p:nvCxnSpPr>
        <p:spPr bwMode="auto">
          <a:xfrm flipV="1">
            <a:off x="6275868" y="3979534"/>
            <a:ext cx="874292" cy="84475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TextBox 323">
            <a:extLst>
              <a:ext uri="{FF2B5EF4-FFF2-40B4-BE49-F238E27FC236}">
                <a16:creationId xmlns:a16="http://schemas.microsoft.com/office/drawing/2014/main" id="{172FC10E-1C90-1344-827D-07658ECBCCC4}"/>
              </a:ext>
            </a:extLst>
          </p:cNvPr>
          <p:cNvSpPr txBox="1"/>
          <p:nvPr/>
        </p:nvSpPr>
        <p:spPr>
          <a:xfrm>
            <a:off x="3131840" y="4921423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325" name="TextBox 324">
            <a:extLst>
              <a:ext uri="{FF2B5EF4-FFF2-40B4-BE49-F238E27FC236}">
                <a16:creationId xmlns:a16="http://schemas.microsoft.com/office/drawing/2014/main" id="{FA1531C4-C4EA-FD4C-9545-9DFF2817C77F}"/>
              </a:ext>
            </a:extLst>
          </p:cNvPr>
          <p:cNvSpPr txBox="1"/>
          <p:nvPr/>
        </p:nvSpPr>
        <p:spPr>
          <a:xfrm>
            <a:off x="6700013" y="4446816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</p:spTree>
    <p:extLst>
      <p:ext uri="{BB962C8B-B14F-4D97-AF65-F5344CB8AC3E}">
        <p14:creationId xmlns:p14="http://schemas.microsoft.com/office/powerpoint/2010/main" val="915058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Implementing a Convolutional Layer </a:t>
            </a:r>
            <a:br>
              <a:rPr lang="en-US" sz="3200" dirty="0">
                <a:ea typeface="Arial"/>
                <a:cs typeface="Arial"/>
                <a:sym typeface="Arial"/>
              </a:rPr>
            </a:br>
            <a:r>
              <a:rPr lang="en-US" sz="3200" dirty="0">
                <a:ea typeface="Arial"/>
                <a:cs typeface="Arial"/>
                <a:sym typeface="Arial"/>
              </a:rPr>
              <a:t>with Matrix Multiplication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C0FD2D-9D31-B04B-B67C-48BB66B6437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52B7D0-5B72-1445-A114-FB97DEC0A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70" y="990600"/>
            <a:ext cx="5024060" cy="5867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3973" y="6499227"/>
            <a:ext cx="208582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Reproduced from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68195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Prefix Sum (Scan)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2679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Prefix Sum (Scan)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Prefix sum </a:t>
            </a:r>
            <a:r>
              <a:rPr lang="en-US" dirty="0"/>
              <a:t>or </a:t>
            </a:r>
            <a:r>
              <a:rPr lang="en-US" dirty="0">
                <a:solidFill>
                  <a:srgbClr val="7030A0"/>
                </a:solidFill>
              </a:rPr>
              <a:t>scan</a:t>
            </a:r>
            <a:r>
              <a:rPr lang="en-US" dirty="0"/>
              <a:t> is an operation that takes an input array and an associative operator,</a:t>
            </a:r>
          </a:p>
          <a:p>
            <a:pPr lvl="1"/>
            <a:r>
              <a:rPr lang="en-US" dirty="0"/>
              <a:t>E.g., addition, multiplication, maximum, minimum</a:t>
            </a:r>
          </a:p>
          <a:p>
            <a:r>
              <a:rPr lang="en-US" dirty="0"/>
              <a:t>And returns an output array that is the result of recursively applying the associative operator on the elements of the input array</a:t>
            </a:r>
          </a:p>
          <a:p>
            <a:endParaRPr lang="en-US" dirty="0"/>
          </a:p>
          <a:p>
            <a:r>
              <a:rPr lang="en-US" dirty="0"/>
              <a:t>Input array [x</a:t>
            </a:r>
            <a:r>
              <a:rPr lang="en-US" baseline="-25000" dirty="0"/>
              <a:t>0</a:t>
            </a:r>
            <a:r>
              <a:rPr lang="en-US" dirty="0"/>
              <a:t>, x</a:t>
            </a:r>
            <a:r>
              <a:rPr lang="en-US" baseline="-25000" dirty="0"/>
              <a:t>1</a:t>
            </a:r>
            <a:r>
              <a:rPr lang="en-US" dirty="0"/>
              <a:t>, …, x</a:t>
            </a:r>
            <a:r>
              <a:rPr lang="en-US" baseline="-25000" dirty="0"/>
              <a:t>n-1</a:t>
            </a:r>
            <a:r>
              <a:rPr lang="en-US" dirty="0"/>
              <a:t>] </a:t>
            </a:r>
          </a:p>
          <a:p>
            <a:r>
              <a:rPr lang="en-US" dirty="0"/>
              <a:t>Associative operator </a:t>
            </a:r>
            <a:r>
              <a:rPr lang="pt-BR" dirty="0"/>
              <a:t>⊕</a:t>
            </a:r>
          </a:p>
          <a:p>
            <a:endParaRPr lang="en-US" dirty="0"/>
          </a:p>
          <a:p>
            <a:r>
              <a:rPr lang="en-US" dirty="0"/>
              <a:t>An output array [y</a:t>
            </a:r>
            <a:r>
              <a:rPr lang="en-US" baseline="-25000" dirty="0"/>
              <a:t>0</a:t>
            </a:r>
            <a:r>
              <a:rPr lang="en-US" dirty="0"/>
              <a:t>, y</a:t>
            </a:r>
            <a:r>
              <a:rPr lang="en-US" baseline="-25000" dirty="0"/>
              <a:t>1</a:t>
            </a:r>
            <a:r>
              <a:rPr lang="en-US" dirty="0"/>
              <a:t>, …, y</a:t>
            </a:r>
            <a:r>
              <a:rPr lang="en-US" baseline="-25000" dirty="0"/>
              <a:t>n-1</a:t>
            </a:r>
            <a:r>
              <a:rPr lang="en-US" dirty="0"/>
              <a:t>] where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Exclusive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/>
              <a:t>scan: </a:t>
            </a:r>
            <a:r>
              <a:rPr lang="en-US" dirty="0" err="1"/>
              <a:t>y</a:t>
            </a:r>
            <a:r>
              <a:rPr lang="en-US" baseline="-25000" dirty="0" err="1"/>
              <a:t>i</a:t>
            </a:r>
            <a:r>
              <a:rPr lang="en-US" dirty="0"/>
              <a:t> = x</a:t>
            </a:r>
            <a:r>
              <a:rPr lang="en-US" baseline="-25000" dirty="0"/>
              <a:t>0</a:t>
            </a:r>
            <a:r>
              <a:rPr lang="en-US" dirty="0"/>
              <a:t> </a:t>
            </a:r>
            <a:r>
              <a:rPr lang="pt-BR" dirty="0"/>
              <a:t>⊕ </a:t>
            </a:r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pt-BR" dirty="0"/>
              <a:t>⊕ ... ⊕ </a:t>
            </a:r>
            <a:r>
              <a:rPr lang="en-US" dirty="0"/>
              <a:t>x</a:t>
            </a:r>
            <a:r>
              <a:rPr lang="en-US" baseline="-25000" dirty="0"/>
              <a:t>i-1</a:t>
            </a:r>
            <a:endParaRPr lang="en-US" dirty="0"/>
          </a:p>
          <a:p>
            <a:pPr lvl="1"/>
            <a:r>
              <a:rPr lang="en-US" dirty="0">
                <a:solidFill>
                  <a:srgbClr val="00B050"/>
                </a:solidFill>
              </a:rPr>
              <a:t>Inclusive </a:t>
            </a:r>
            <a:r>
              <a:rPr lang="en-US" dirty="0"/>
              <a:t>scan: </a:t>
            </a:r>
            <a:r>
              <a:rPr lang="en-US" dirty="0" err="1"/>
              <a:t>y</a:t>
            </a:r>
            <a:r>
              <a:rPr lang="en-US" baseline="-25000" dirty="0" err="1"/>
              <a:t>i</a:t>
            </a:r>
            <a:r>
              <a:rPr lang="en-US" dirty="0"/>
              <a:t> = x</a:t>
            </a:r>
            <a:r>
              <a:rPr lang="en-US" baseline="-25000" dirty="0"/>
              <a:t>0</a:t>
            </a:r>
            <a:r>
              <a:rPr lang="en-US" dirty="0"/>
              <a:t> </a:t>
            </a:r>
            <a:r>
              <a:rPr lang="pt-BR" dirty="0"/>
              <a:t>⊕ </a:t>
            </a:r>
            <a:r>
              <a:rPr lang="en-US" dirty="0"/>
              <a:t>x</a:t>
            </a:r>
            <a:r>
              <a:rPr lang="en-US" baseline="-25000" dirty="0"/>
              <a:t>1</a:t>
            </a:r>
            <a:r>
              <a:rPr lang="en-US" dirty="0"/>
              <a:t> </a:t>
            </a:r>
            <a:r>
              <a:rPr lang="pt-BR" dirty="0"/>
              <a:t>⊕ ... ⊕ </a:t>
            </a:r>
            <a:r>
              <a:rPr lang="en-US" dirty="0"/>
              <a:t>x</a:t>
            </a:r>
            <a:r>
              <a:rPr lang="en-US" baseline="-25000" dirty="0"/>
              <a:t>i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23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Scan is a key parallel primitive that can </a:t>
            </a:r>
          </a:p>
          <a:p>
            <a:pPr lvl="1"/>
            <a:r>
              <a:rPr lang="en-US" dirty="0"/>
              <a:t>convert recurrences from sequential</a:t>
            </a:r>
          </a:p>
          <a:p>
            <a:pPr lvl="1"/>
            <a:endParaRPr lang="en-US" dirty="0"/>
          </a:p>
          <a:p>
            <a:pPr marL="344487" lvl="1" indent="0">
              <a:buNone/>
            </a:pPr>
            <a:endParaRPr lang="en-US" dirty="0"/>
          </a:p>
          <a:p>
            <a:pPr lvl="1"/>
            <a:r>
              <a:rPr lang="en-US" dirty="0"/>
              <a:t>into parallel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Scan is a </a:t>
            </a:r>
            <a:r>
              <a:rPr lang="en-US" dirty="0">
                <a:solidFill>
                  <a:srgbClr val="00B050"/>
                </a:solidFill>
              </a:rPr>
              <a:t>basic building block of many parallel algorithms</a:t>
            </a:r>
          </a:p>
          <a:p>
            <a:pPr lvl="1"/>
            <a:r>
              <a:rPr lang="en-US" dirty="0"/>
              <a:t>E.g., stream compaction, partition, select, unique, radix sort, quicksort, string comparison, lexical analysis, polynomial evaluation, solving recurrences, tree operations, histograms, etc.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A2F3EC-4559-B64A-B95D-09BDF2C67981}"/>
              </a:ext>
            </a:extLst>
          </p:cNvPr>
          <p:cNvSpPr txBox="1"/>
          <p:nvPr/>
        </p:nvSpPr>
        <p:spPr>
          <a:xfrm>
            <a:off x="2651814" y="1817440"/>
            <a:ext cx="37641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=1;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&lt;n;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++)</a:t>
            </a:r>
          </a:p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    out[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 = out[i-1] + f(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);</a:t>
            </a:r>
            <a:endParaRPr lang="en-US" sz="1600" dirty="0">
              <a:latin typeface="Courier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5B79F4-B21F-B341-9836-61425A8AF908}"/>
              </a:ext>
            </a:extLst>
          </p:cNvPr>
          <p:cNvSpPr txBox="1"/>
          <p:nvPr/>
        </p:nvSpPr>
        <p:spPr>
          <a:xfrm>
            <a:off x="2651814" y="2988241"/>
            <a:ext cx="3270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 err="1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forall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) {temp = f(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)};</a:t>
            </a:r>
          </a:p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scan(out, temp);</a:t>
            </a:r>
            <a:endParaRPr lang="en-US" sz="1600" dirty="0">
              <a:latin typeface="Couri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07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Exclusive and Inclusive Scan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F87FCA1-1A87-8341-9AE4-B186AC41C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2708920"/>
            <a:ext cx="29706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(Exclusive Scan)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27F0DD1-FB7C-BA4A-8036-E5F3EFC1D296}"/>
              </a:ext>
            </a:extLst>
          </p:cNvPr>
          <p:cNvGrpSpPr/>
          <p:nvPr/>
        </p:nvGrpSpPr>
        <p:grpSpPr>
          <a:xfrm>
            <a:off x="928688" y="3587934"/>
            <a:ext cx="7377112" cy="457200"/>
            <a:chOff x="928688" y="3587934"/>
            <a:chExt cx="7377112" cy="457200"/>
          </a:xfrm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118E16EC-6FDB-D44B-8CDA-813BC187191E}"/>
                </a:ext>
              </a:extLst>
            </p:cNvPr>
            <p:cNvSpPr/>
            <p:nvPr/>
          </p:nvSpPr>
          <p:spPr bwMode="auto">
            <a:xfrm>
              <a:off x="1390015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BEBD0F6E-28F7-2445-B2FC-8E3B8704964A}"/>
                </a:ext>
              </a:extLst>
            </p:cNvPr>
            <p:cNvSpPr/>
            <p:nvPr/>
          </p:nvSpPr>
          <p:spPr bwMode="auto">
            <a:xfrm>
              <a:off x="1851342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86950E22-FF3E-1044-964F-89FE1C0AD37B}"/>
                </a:ext>
              </a:extLst>
            </p:cNvPr>
            <p:cNvSpPr/>
            <p:nvPr/>
          </p:nvSpPr>
          <p:spPr bwMode="auto">
            <a:xfrm>
              <a:off x="2312669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CBDFED59-30C8-6A49-B28F-3015D4DC0CB0}"/>
                </a:ext>
              </a:extLst>
            </p:cNvPr>
            <p:cNvSpPr/>
            <p:nvPr/>
          </p:nvSpPr>
          <p:spPr bwMode="auto">
            <a:xfrm>
              <a:off x="2773996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3C0A4D24-9339-EF49-BF2E-144EEB4D3177}"/>
                </a:ext>
              </a:extLst>
            </p:cNvPr>
            <p:cNvSpPr/>
            <p:nvPr/>
          </p:nvSpPr>
          <p:spPr bwMode="auto">
            <a:xfrm>
              <a:off x="3235323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A06F4B01-CE00-1A4F-9B1B-358D8A2FBB6F}"/>
                </a:ext>
              </a:extLst>
            </p:cNvPr>
            <p:cNvSpPr/>
            <p:nvPr/>
          </p:nvSpPr>
          <p:spPr bwMode="auto">
            <a:xfrm>
              <a:off x="3696650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369CF986-00F4-F94E-9FE1-FFC8A120B458}"/>
                </a:ext>
              </a:extLst>
            </p:cNvPr>
            <p:cNvSpPr/>
            <p:nvPr/>
          </p:nvSpPr>
          <p:spPr bwMode="auto">
            <a:xfrm>
              <a:off x="4157977" y="3587934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9C4C89C0-1A00-5549-9D2D-C9F47D10E6DD}"/>
                </a:ext>
              </a:extLst>
            </p:cNvPr>
            <p:cNvSpPr/>
            <p:nvPr/>
          </p:nvSpPr>
          <p:spPr bwMode="auto">
            <a:xfrm>
              <a:off x="4619304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E792E86C-BD4A-1948-9DF2-145A54F05204}"/>
                </a:ext>
              </a:extLst>
            </p:cNvPr>
            <p:cNvSpPr/>
            <p:nvPr/>
          </p:nvSpPr>
          <p:spPr bwMode="auto">
            <a:xfrm>
              <a:off x="5080631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167A4966-7D8A-FC47-B623-F2CD5E83AA85}"/>
                </a:ext>
              </a:extLst>
            </p:cNvPr>
            <p:cNvSpPr/>
            <p:nvPr/>
          </p:nvSpPr>
          <p:spPr bwMode="auto">
            <a:xfrm>
              <a:off x="5541958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25B1A891-72E7-774B-BF4F-9204160863C1}"/>
                </a:ext>
              </a:extLst>
            </p:cNvPr>
            <p:cNvSpPr/>
            <p:nvPr/>
          </p:nvSpPr>
          <p:spPr bwMode="auto">
            <a:xfrm>
              <a:off x="6003285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5AEA714B-250D-984F-829E-272D94AB789E}"/>
                </a:ext>
              </a:extLst>
            </p:cNvPr>
            <p:cNvSpPr/>
            <p:nvPr/>
          </p:nvSpPr>
          <p:spPr bwMode="auto">
            <a:xfrm>
              <a:off x="6464612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E2A6412D-B544-8149-8505-7E25E510E4C2}"/>
                </a:ext>
              </a:extLst>
            </p:cNvPr>
            <p:cNvSpPr/>
            <p:nvPr/>
          </p:nvSpPr>
          <p:spPr bwMode="auto">
            <a:xfrm>
              <a:off x="6925939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3A533C07-1008-A94E-9A7C-12FC7C1CE339}"/>
                </a:ext>
              </a:extLst>
            </p:cNvPr>
            <p:cNvSpPr/>
            <p:nvPr/>
          </p:nvSpPr>
          <p:spPr bwMode="auto">
            <a:xfrm>
              <a:off x="7387266" y="3587934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AE7B83EA-153C-6D40-9622-032627ABDAFE}"/>
                </a:ext>
              </a:extLst>
            </p:cNvPr>
            <p:cNvSpPr/>
            <p:nvPr/>
          </p:nvSpPr>
          <p:spPr bwMode="auto">
            <a:xfrm>
              <a:off x="928688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E03B2748-F33D-DC49-ABA4-8E835DAFD16C}"/>
                </a:ext>
              </a:extLst>
            </p:cNvPr>
            <p:cNvSpPr/>
            <p:nvPr/>
          </p:nvSpPr>
          <p:spPr bwMode="auto">
            <a:xfrm>
              <a:off x="7848600" y="3587934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</p:grpSp>
      <p:sp>
        <p:nvSpPr>
          <p:cNvPr id="119" name="TextBox 136">
            <a:extLst>
              <a:ext uri="{FF2B5EF4-FFF2-40B4-BE49-F238E27FC236}">
                <a16:creationId xmlns:a16="http://schemas.microsoft.com/office/drawing/2014/main" id="{F8E12E80-9213-7A4E-B7B3-8DCE4DF92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013176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ED88689-7CB3-244C-B8F5-2BEEBAF1434A}"/>
              </a:ext>
            </a:extLst>
          </p:cNvPr>
          <p:cNvGrpSpPr/>
          <p:nvPr/>
        </p:nvGrpSpPr>
        <p:grpSpPr>
          <a:xfrm>
            <a:off x="928688" y="5852120"/>
            <a:ext cx="7377112" cy="457200"/>
            <a:chOff x="928688" y="5852120"/>
            <a:chExt cx="7377112" cy="457200"/>
          </a:xfrm>
        </p:grpSpPr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CA83A020-2662-C349-8421-AB03A157E0F5}"/>
                </a:ext>
              </a:extLst>
            </p:cNvPr>
            <p:cNvSpPr/>
            <p:nvPr/>
          </p:nvSpPr>
          <p:spPr bwMode="auto">
            <a:xfrm>
              <a:off x="1390015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63C1C2BB-AE7A-E746-800D-0DB6C8E59127}"/>
                </a:ext>
              </a:extLst>
            </p:cNvPr>
            <p:cNvSpPr/>
            <p:nvPr/>
          </p:nvSpPr>
          <p:spPr bwMode="auto">
            <a:xfrm>
              <a:off x="1851342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A4D81A33-0FAF-BD45-8098-3C24DB049347}"/>
                </a:ext>
              </a:extLst>
            </p:cNvPr>
            <p:cNvSpPr/>
            <p:nvPr/>
          </p:nvSpPr>
          <p:spPr bwMode="auto">
            <a:xfrm>
              <a:off x="2312669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295894E3-2F5C-D644-884C-BAC79E75313D}"/>
                </a:ext>
              </a:extLst>
            </p:cNvPr>
            <p:cNvSpPr/>
            <p:nvPr/>
          </p:nvSpPr>
          <p:spPr bwMode="auto">
            <a:xfrm>
              <a:off x="2773996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1A865A49-EA9F-BD4E-BE7C-E932CC667D2D}"/>
                </a:ext>
              </a:extLst>
            </p:cNvPr>
            <p:cNvSpPr/>
            <p:nvPr/>
          </p:nvSpPr>
          <p:spPr bwMode="auto">
            <a:xfrm>
              <a:off x="3235323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F47C9D61-4128-6748-BC33-868328CB2DD5}"/>
                </a:ext>
              </a:extLst>
            </p:cNvPr>
            <p:cNvSpPr/>
            <p:nvPr/>
          </p:nvSpPr>
          <p:spPr bwMode="auto">
            <a:xfrm>
              <a:off x="3696650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9CE09486-6EB9-3143-915E-52D994D325D4}"/>
                </a:ext>
              </a:extLst>
            </p:cNvPr>
            <p:cNvSpPr/>
            <p:nvPr/>
          </p:nvSpPr>
          <p:spPr bwMode="auto">
            <a:xfrm>
              <a:off x="4157977" y="5852120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ECD424D2-C1EC-B24E-9CF8-41923FF6FC50}"/>
                </a:ext>
              </a:extLst>
            </p:cNvPr>
            <p:cNvSpPr/>
            <p:nvPr/>
          </p:nvSpPr>
          <p:spPr bwMode="auto">
            <a:xfrm>
              <a:off x="4619304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29DA31F4-7A1D-9340-BCC7-41CF06FC1DE9}"/>
                </a:ext>
              </a:extLst>
            </p:cNvPr>
            <p:cNvSpPr/>
            <p:nvPr/>
          </p:nvSpPr>
          <p:spPr bwMode="auto">
            <a:xfrm>
              <a:off x="5080631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CBEB6BC7-5050-5E42-9116-18967CB73C36}"/>
                </a:ext>
              </a:extLst>
            </p:cNvPr>
            <p:cNvSpPr/>
            <p:nvPr/>
          </p:nvSpPr>
          <p:spPr bwMode="auto">
            <a:xfrm>
              <a:off x="5541958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771F54F4-3965-C345-9758-4093F2D79086}"/>
                </a:ext>
              </a:extLst>
            </p:cNvPr>
            <p:cNvSpPr/>
            <p:nvPr/>
          </p:nvSpPr>
          <p:spPr bwMode="auto">
            <a:xfrm>
              <a:off x="6003285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23345DA4-C296-C44F-8571-9AFCD8E83925}"/>
                </a:ext>
              </a:extLst>
            </p:cNvPr>
            <p:cNvSpPr/>
            <p:nvPr/>
          </p:nvSpPr>
          <p:spPr bwMode="auto">
            <a:xfrm>
              <a:off x="6464612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4908C165-72DE-6047-A456-4674A019A87F}"/>
                </a:ext>
              </a:extLst>
            </p:cNvPr>
            <p:cNvSpPr/>
            <p:nvPr/>
          </p:nvSpPr>
          <p:spPr bwMode="auto">
            <a:xfrm>
              <a:off x="6925939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77AC6642-F1B8-E047-AAF4-6503AA3D410B}"/>
                </a:ext>
              </a:extLst>
            </p:cNvPr>
            <p:cNvSpPr/>
            <p:nvPr/>
          </p:nvSpPr>
          <p:spPr bwMode="auto">
            <a:xfrm>
              <a:off x="7387266" y="5852120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41A8B79F-9FEE-6B41-AFD1-1791AF4D5E4E}"/>
                </a:ext>
              </a:extLst>
            </p:cNvPr>
            <p:cNvSpPr/>
            <p:nvPr/>
          </p:nvSpPr>
          <p:spPr bwMode="auto">
            <a:xfrm>
              <a:off x="928688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883CFF78-F936-0345-BFA7-FD05AD2CC112}"/>
                </a:ext>
              </a:extLst>
            </p:cNvPr>
            <p:cNvSpPr/>
            <p:nvPr/>
          </p:nvSpPr>
          <p:spPr bwMode="auto">
            <a:xfrm>
              <a:off x="7848600" y="585212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1980E6A-3970-5744-AB1D-9F530175979E}"/>
              </a:ext>
            </a:extLst>
          </p:cNvPr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C4F2B1A5-2717-2B41-8518-6EABC9C52A46}"/>
              </a:ext>
            </a:extLst>
          </p:cNvPr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F530429B-CC68-FE44-BFB2-EE5C94BB9B6D}"/>
              </a:ext>
            </a:extLst>
          </p:cNvPr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70BC2070-77F7-4D48-A474-CED508041A0E}"/>
              </a:ext>
            </a:extLst>
          </p:cNvPr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7717AC3-E96C-BF4B-A995-CF2C3AF8D902}"/>
              </a:ext>
            </a:extLst>
          </p:cNvPr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27288960-5FD9-7D43-AEFF-F12DC9208AEC}"/>
              </a:ext>
            </a:extLst>
          </p:cNvPr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DEE3313F-7975-BC44-B542-C33803EF9ABE}"/>
              </a:ext>
            </a:extLst>
          </p:cNvPr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F3249761-D23E-1948-B6F1-8712520417D6}"/>
              </a:ext>
            </a:extLst>
          </p:cNvPr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AA8815C4-7FB5-5946-B50C-C21C13A6C729}"/>
              </a:ext>
            </a:extLst>
          </p:cNvPr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EBF2FAFC-87AB-DB4D-999F-2FB9577DA4D6}"/>
              </a:ext>
            </a:extLst>
          </p:cNvPr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A7FDB074-0A77-BB41-BA88-38C8AF2E219D}"/>
              </a:ext>
            </a:extLst>
          </p:cNvPr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5E43D492-AC6E-F54D-B67E-8DD3B2F257C6}"/>
              </a:ext>
            </a:extLst>
          </p:cNvPr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1FDF0E7-5AD7-DD41-BD65-7AB8AD7E97FA}"/>
              </a:ext>
            </a:extLst>
          </p:cNvPr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919E4024-C0BB-7844-93BE-7CF5C7857169}"/>
              </a:ext>
            </a:extLst>
          </p:cNvPr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5CA2DADA-B56C-6D42-9CFF-18B95057A2F6}"/>
              </a:ext>
            </a:extLst>
          </p:cNvPr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C41B8B87-4E89-9749-BC06-06276903CDA9}"/>
              </a:ext>
            </a:extLst>
          </p:cNvPr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17B338F3-100A-F94E-BC3B-1CC7274A87B6}"/>
              </a:ext>
            </a:extLst>
          </p:cNvPr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F6115CF0-8789-2B47-B89D-89113E407548}"/>
              </a:ext>
            </a:extLst>
          </p:cNvPr>
          <p:cNvSpPr txBox="1"/>
          <p:nvPr/>
        </p:nvSpPr>
        <p:spPr>
          <a:xfrm>
            <a:off x="3420701" y="2636912"/>
            <a:ext cx="41344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out[0] = 0; </a:t>
            </a:r>
            <a:r>
              <a:rPr lang="en-US" sz="16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Identity value</a:t>
            </a:r>
          </a:p>
          <a:p>
            <a:pPr>
              <a:defRPr/>
            </a:pPr>
            <a:r>
              <a:rPr lang="en-US" sz="16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=1;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&lt;n;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++)</a:t>
            </a:r>
          </a:p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    out[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 = out[i-1] + in[i-1];</a:t>
            </a:r>
            <a:endParaRPr lang="en-US" sz="1600" dirty="0">
              <a:latin typeface="Courier" pitchFamily="2" charset="0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65E71F0-7F2D-7948-80F6-2DB372C1B3A4}"/>
              </a:ext>
            </a:extLst>
          </p:cNvPr>
          <p:cNvSpPr txBox="1"/>
          <p:nvPr/>
        </p:nvSpPr>
        <p:spPr>
          <a:xfrm>
            <a:off x="3420700" y="4941168"/>
            <a:ext cx="38876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out[0] = in[0];</a:t>
            </a:r>
          </a:p>
          <a:p>
            <a:pPr>
              <a:defRPr/>
            </a:pPr>
            <a:r>
              <a:rPr lang="en-US" sz="16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=1;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&lt;n;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++)</a:t>
            </a:r>
          </a:p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    out[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 = out[i-1] + in[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];</a:t>
            </a:r>
            <a:endParaRPr lang="en-US" sz="1600" dirty="0">
              <a:latin typeface="Couri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27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119" grpId="0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/>
      <p:bldP spid="161" grpId="0"/>
      <p:bldP spid="1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>
            <a:extLst>
              <a:ext uri="{FF2B5EF4-FFF2-40B4-BE49-F238E27FC236}">
                <a16:creationId xmlns:a16="http://schemas.microsoft.com/office/drawing/2014/main" id="{F97F996B-F721-9149-A487-2E764C8DFDC4}"/>
              </a:ext>
            </a:extLst>
          </p:cNvPr>
          <p:cNvGrpSpPr/>
          <p:nvPr/>
        </p:nvGrpSpPr>
        <p:grpSpPr>
          <a:xfrm>
            <a:off x="179512" y="2060848"/>
            <a:ext cx="8134540" cy="1064901"/>
            <a:chOff x="179512" y="2060848"/>
            <a:chExt cx="8134540" cy="1064901"/>
          </a:xfrm>
        </p:grpSpPr>
        <p:sp>
          <p:nvSpPr>
            <p:cNvPr id="116" name="TextBox 136">
              <a:extLst>
                <a:ext uri="{FF2B5EF4-FFF2-40B4-BE49-F238E27FC236}">
                  <a16:creationId xmlns:a16="http://schemas.microsoft.com/office/drawing/2014/main" id="{F06DD6E1-771B-064D-83F8-551A6BB1B7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512" y="2060848"/>
              <a:ext cx="324479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Per-block (Inclusive) Scan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0EEBC02B-3FEF-CA4A-A8ED-859C54E8079D}"/>
                </a:ext>
              </a:extLst>
            </p:cNvPr>
            <p:cNvSpPr/>
            <p:nvPr/>
          </p:nvSpPr>
          <p:spPr bwMode="auto">
            <a:xfrm>
              <a:off x="1390015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F980F95C-502F-E749-BDB5-453A8DC99229}"/>
                </a:ext>
              </a:extLst>
            </p:cNvPr>
            <p:cNvSpPr/>
            <p:nvPr/>
          </p:nvSpPr>
          <p:spPr bwMode="auto">
            <a:xfrm>
              <a:off x="1851342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EB778CB5-301A-D74E-941A-2913C3FDC12F}"/>
                </a:ext>
              </a:extLst>
            </p:cNvPr>
            <p:cNvSpPr/>
            <p:nvPr/>
          </p:nvSpPr>
          <p:spPr bwMode="auto">
            <a:xfrm>
              <a:off x="2312669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51EFF104-F7BE-6840-8AE1-FD88D67E8C4E}"/>
                </a:ext>
              </a:extLst>
            </p:cNvPr>
            <p:cNvSpPr/>
            <p:nvPr/>
          </p:nvSpPr>
          <p:spPr bwMode="auto">
            <a:xfrm>
              <a:off x="2773996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C6168B33-C419-714D-98CA-3D23F1B3E168}"/>
                </a:ext>
              </a:extLst>
            </p:cNvPr>
            <p:cNvSpPr/>
            <p:nvPr/>
          </p:nvSpPr>
          <p:spPr bwMode="auto">
            <a:xfrm>
              <a:off x="3235323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3F00C4C5-2FE7-D64B-84FC-1CD193763A04}"/>
                </a:ext>
              </a:extLst>
            </p:cNvPr>
            <p:cNvSpPr/>
            <p:nvPr/>
          </p:nvSpPr>
          <p:spPr bwMode="auto">
            <a:xfrm>
              <a:off x="3696650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F8DA404-74CF-AD43-B291-A50A7908473E}"/>
                </a:ext>
              </a:extLst>
            </p:cNvPr>
            <p:cNvSpPr/>
            <p:nvPr/>
          </p:nvSpPr>
          <p:spPr bwMode="auto">
            <a:xfrm>
              <a:off x="4157977" y="2558336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F127E1BC-57C4-0149-855F-C9B8AD6A2185}"/>
                </a:ext>
              </a:extLst>
            </p:cNvPr>
            <p:cNvSpPr/>
            <p:nvPr/>
          </p:nvSpPr>
          <p:spPr bwMode="auto">
            <a:xfrm>
              <a:off x="4619304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A1CD2C9D-2BF6-CF45-B9E9-13354575927E}"/>
                </a:ext>
              </a:extLst>
            </p:cNvPr>
            <p:cNvSpPr/>
            <p:nvPr/>
          </p:nvSpPr>
          <p:spPr bwMode="auto">
            <a:xfrm>
              <a:off x="5080631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055F60C6-A4C9-D944-93F6-33EE9CAB858F}"/>
                </a:ext>
              </a:extLst>
            </p:cNvPr>
            <p:cNvSpPr/>
            <p:nvPr/>
          </p:nvSpPr>
          <p:spPr bwMode="auto">
            <a:xfrm>
              <a:off x="5541958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9FF86C00-C41C-2A47-A9BE-5790724EF28E}"/>
                </a:ext>
              </a:extLst>
            </p:cNvPr>
            <p:cNvSpPr/>
            <p:nvPr/>
          </p:nvSpPr>
          <p:spPr bwMode="auto">
            <a:xfrm>
              <a:off x="6003285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FBB44162-4DA1-3F4E-BFD7-691F433DFC15}"/>
                </a:ext>
              </a:extLst>
            </p:cNvPr>
            <p:cNvSpPr/>
            <p:nvPr/>
          </p:nvSpPr>
          <p:spPr bwMode="auto">
            <a:xfrm>
              <a:off x="6464612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25047FC2-FBF6-084F-9E02-E3DF4E174881}"/>
                </a:ext>
              </a:extLst>
            </p:cNvPr>
            <p:cNvSpPr/>
            <p:nvPr/>
          </p:nvSpPr>
          <p:spPr bwMode="auto">
            <a:xfrm>
              <a:off x="6925939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37040F0A-2B73-9546-883A-8E98CB86CC75}"/>
                </a:ext>
              </a:extLst>
            </p:cNvPr>
            <p:cNvSpPr/>
            <p:nvPr/>
          </p:nvSpPr>
          <p:spPr bwMode="auto">
            <a:xfrm>
              <a:off x="7387266" y="2558336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DEEECD8C-170A-7948-82D3-C841623D128A}"/>
                </a:ext>
              </a:extLst>
            </p:cNvPr>
            <p:cNvSpPr/>
            <p:nvPr/>
          </p:nvSpPr>
          <p:spPr bwMode="auto">
            <a:xfrm>
              <a:off x="928688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3E6E2415-D49F-1843-AEF2-533BF76EB0F3}"/>
                </a:ext>
              </a:extLst>
            </p:cNvPr>
            <p:cNvSpPr/>
            <p:nvPr/>
          </p:nvSpPr>
          <p:spPr bwMode="auto">
            <a:xfrm>
              <a:off x="7848600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9B9F16E0-447C-B84A-AA90-966B5ADD647D}"/>
                </a:ext>
              </a:extLst>
            </p:cNvPr>
            <p:cNvSpPr/>
            <p:nvPr/>
          </p:nvSpPr>
          <p:spPr>
            <a:xfrm>
              <a:off x="936940" y="2441749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641140A3-4D40-E74E-A15F-9438015FAF1E}"/>
                </a:ext>
              </a:extLst>
            </p:cNvPr>
            <p:cNvSpPr/>
            <p:nvPr/>
          </p:nvSpPr>
          <p:spPr>
            <a:xfrm>
              <a:off x="2764152" y="2441749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AB701855-4B54-BA4A-AAB8-963BF46440D5}"/>
                </a:ext>
              </a:extLst>
            </p:cNvPr>
            <p:cNvSpPr/>
            <p:nvPr/>
          </p:nvSpPr>
          <p:spPr>
            <a:xfrm>
              <a:off x="4615177" y="2441749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F5CB0C5E-F527-7142-A4B9-E8D60B440F3C}"/>
                </a:ext>
              </a:extLst>
            </p:cNvPr>
            <p:cNvSpPr/>
            <p:nvPr/>
          </p:nvSpPr>
          <p:spPr>
            <a:xfrm>
              <a:off x="6452460" y="2441749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(Inclusive) Scan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6ADABD6-F8DD-FB49-9B42-E8A9E61FFC32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FF01E072-F42E-A047-AB00-5BF5E8B37726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E94B1E0-FBD4-9743-AECF-946DD3E6BCD9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BB25B355-8437-034F-9AB9-7EDB7B529DE8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74F1BCA-3815-5648-A279-B9047F34B58E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DEF3EB9-A505-E74C-821B-FAECA97E71F4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0D5AAC0F-8CDC-D64D-937E-CDB5B008A669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5FEE2084-5A4C-3240-8BEA-18219250825C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E3BDC411-1A9E-1E4A-A146-4C72DFE9F7D7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84853185-9497-7E40-A213-FE7ECA2D267E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84BEDBC0-0AF4-634F-9852-16F1BD66CAC2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4713DC3-1F3E-544E-A6C3-BD9DE7261B8B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4A603144-14C5-C747-9D4A-2E121ABD348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93CF3DF0-0432-714E-B12D-53E4ECC27BE3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11E2D415-42A5-524B-BADC-1F81CE70A30C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4C8D230D-50C2-0943-A74D-1E5172852545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0B294D6-4E0A-D74E-9FCA-07DF426D3718}"/>
              </a:ext>
            </a:extLst>
          </p:cNvPr>
          <p:cNvCxnSpPr>
            <a:cxnSpLocks/>
            <a:endCxn id="93" idx="0"/>
          </p:cNvCxnSpPr>
          <p:nvPr/>
        </p:nvCxnSpPr>
        <p:spPr>
          <a:xfrm>
            <a:off x="2541269" y="3015536"/>
            <a:ext cx="1845308" cy="2836584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01288F82-419B-5A43-98D4-1D4E0D7DA97F}"/>
              </a:ext>
            </a:extLst>
          </p:cNvPr>
          <p:cNvCxnSpPr>
            <a:cxnSpLocks/>
            <a:endCxn id="93" idx="0"/>
          </p:cNvCxnSpPr>
          <p:nvPr/>
        </p:nvCxnSpPr>
        <p:spPr>
          <a:xfrm>
            <a:off x="4386577" y="3015536"/>
            <a:ext cx="0" cy="2836584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F584EF78-2A41-B841-B637-E6D68D20837B}"/>
              </a:ext>
            </a:extLst>
          </p:cNvPr>
          <p:cNvSpPr/>
          <p:nvPr/>
        </p:nvSpPr>
        <p:spPr bwMode="auto">
          <a:xfrm>
            <a:off x="4157970" y="5852120"/>
            <a:ext cx="457200" cy="457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69A7A00-2F76-9341-9276-4F55EA89FC08}"/>
              </a:ext>
            </a:extLst>
          </p:cNvPr>
          <p:cNvSpPr/>
          <p:nvPr/>
        </p:nvSpPr>
        <p:spPr bwMode="auto">
          <a:xfrm>
            <a:off x="6003278" y="5852120"/>
            <a:ext cx="457200" cy="457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510A4C21-49F3-894C-A598-F15B807BA7F8}"/>
              </a:ext>
            </a:extLst>
          </p:cNvPr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66C30355-725D-6A4F-843B-21ED56846B2B}"/>
              </a:ext>
            </a:extLst>
          </p:cNvPr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CFA05394-79A0-844D-A495-A5FEB4818AC3}"/>
              </a:ext>
            </a:extLst>
          </p:cNvPr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588BC52C-F00F-BC49-9739-BD79177E0773}"/>
              </a:ext>
            </a:extLst>
          </p:cNvPr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D1347929-7BC9-7A46-BA7C-A6BA9A81CAD5}"/>
              </a:ext>
            </a:extLst>
          </p:cNvPr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E8E25F9-FDBC-9B42-B155-C1C7D0766FCB}"/>
              </a:ext>
            </a:extLst>
          </p:cNvPr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7D7E88D7-571C-CB45-BC2C-001835886F46}"/>
              </a:ext>
            </a:extLst>
          </p:cNvPr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2E6E8CCA-BE70-E047-8F03-B85D022E79C3}"/>
              </a:ext>
            </a:extLst>
          </p:cNvPr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EB269810-2D8F-4B40-BDFE-BEB62B169316}"/>
              </a:ext>
            </a:extLst>
          </p:cNvPr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24CC295A-2582-0A4B-A082-44E5C4B828BE}"/>
              </a:ext>
            </a:extLst>
          </p:cNvPr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13059D8F-015B-3D4A-AB00-6EE60E11BDB4}"/>
              </a:ext>
            </a:extLst>
          </p:cNvPr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77D92EE6-F309-4D40-904D-CF0E6A1A2A90}"/>
              </a:ext>
            </a:extLst>
          </p:cNvPr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A4684A7D-556B-1248-93A5-58D6A17EEDE0}"/>
              </a:ext>
            </a:extLst>
          </p:cNvPr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46D4F92A-FF46-944B-BB0E-470407192618}"/>
              </a:ext>
            </a:extLst>
          </p:cNvPr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B65BDF46-D47E-9147-BF93-1F7D336A60C8}"/>
              </a:ext>
            </a:extLst>
          </p:cNvPr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A80589C6-F695-DD47-A800-8017D0228A2D}"/>
              </a:ext>
            </a:extLst>
          </p:cNvPr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5756B249-8BD7-7348-8499-E3FABE9696C2}"/>
              </a:ext>
            </a:extLst>
          </p:cNvPr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8F7AAB05-51F8-AC44-9480-92C642A78376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DD57DA44-E33F-1942-B855-A893CAEF5E27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DC6EBCB4-EC6B-A440-8BEB-BA5134BF903B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B7F5A913-7F6D-6D44-B64F-46862D47D1B4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2C9F01A0-89C7-BF45-A8DE-64F07DE8B54F}"/>
              </a:ext>
            </a:extLst>
          </p:cNvPr>
          <p:cNvSpPr txBox="1"/>
          <p:nvPr/>
        </p:nvSpPr>
        <p:spPr>
          <a:xfrm>
            <a:off x="1331640" y="8994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317C129C-63D2-9241-8DDC-825845D0EE1C}"/>
              </a:ext>
            </a:extLst>
          </p:cNvPr>
          <p:cNvSpPr txBox="1"/>
          <p:nvPr/>
        </p:nvSpPr>
        <p:spPr>
          <a:xfrm>
            <a:off x="3180909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131F67D0-6D52-A64F-AA83-2D2B4039C021}"/>
              </a:ext>
            </a:extLst>
          </p:cNvPr>
          <p:cNvSpPr txBox="1"/>
          <p:nvPr/>
        </p:nvSpPr>
        <p:spPr>
          <a:xfrm>
            <a:off x="5004048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7588F397-4B83-6947-9AC4-D90B2D6780E2}"/>
              </a:ext>
            </a:extLst>
          </p:cNvPr>
          <p:cNvSpPr txBox="1"/>
          <p:nvPr/>
        </p:nvSpPr>
        <p:spPr>
          <a:xfrm>
            <a:off x="6876256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sp>
        <p:nvSpPr>
          <p:cNvPr id="166" name="TextBox 136">
            <a:extLst>
              <a:ext uri="{FF2B5EF4-FFF2-40B4-BE49-F238E27FC236}">
                <a16:creationId xmlns:a16="http://schemas.microsoft.com/office/drawing/2014/main" id="{262D137F-8E42-B544-A43D-8D635BBC0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CDB8CEDF-64F4-7B49-839E-F3960A066D37}"/>
              </a:ext>
            </a:extLst>
          </p:cNvPr>
          <p:cNvCxnSpPr>
            <a:cxnSpLocks/>
            <a:endCxn id="104" idx="0"/>
          </p:cNvCxnSpPr>
          <p:nvPr/>
        </p:nvCxnSpPr>
        <p:spPr>
          <a:xfrm>
            <a:off x="2541269" y="3015536"/>
            <a:ext cx="3690616" cy="2836584"/>
          </a:xfrm>
          <a:prstGeom prst="straightConnector1">
            <a:avLst/>
          </a:prstGeom>
          <a:ln w="28575">
            <a:solidFill>
              <a:srgbClr val="00206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9ECF0E80-5223-F145-A8E3-75C7F8D7C8AA}"/>
              </a:ext>
            </a:extLst>
          </p:cNvPr>
          <p:cNvCxnSpPr>
            <a:cxnSpLocks/>
            <a:endCxn id="104" idx="0"/>
          </p:cNvCxnSpPr>
          <p:nvPr/>
        </p:nvCxnSpPr>
        <p:spPr>
          <a:xfrm>
            <a:off x="4386577" y="3015536"/>
            <a:ext cx="1845308" cy="2836584"/>
          </a:xfrm>
          <a:prstGeom prst="straightConnector1">
            <a:avLst/>
          </a:prstGeom>
          <a:ln w="28575">
            <a:solidFill>
              <a:srgbClr val="00206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BD417AB7-F309-D14C-BE0F-EFE8B4C39248}"/>
              </a:ext>
            </a:extLst>
          </p:cNvPr>
          <p:cNvCxnSpPr>
            <a:cxnSpLocks/>
            <a:endCxn id="104" idx="0"/>
          </p:cNvCxnSpPr>
          <p:nvPr/>
        </p:nvCxnSpPr>
        <p:spPr>
          <a:xfrm>
            <a:off x="6231885" y="3015536"/>
            <a:ext cx="0" cy="2836584"/>
          </a:xfrm>
          <a:prstGeom prst="straightConnector1">
            <a:avLst/>
          </a:prstGeom>
          <a:ln w="28575">
            <a:solidFill>
              <a:srgbClr val="00206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82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115" grpId="0" animBg="1"/>
      <p:bldP spid="150" grpId="0" animBg="1"/>
      <p:bldP spid="151" grpId="0" animBg="1"/>
      <p:bldP spid="152" grpId="0" animBg="1"/>
      <p:bldP spid="153" grpId="0" animBg="1"/>
      <p:bldP spid="154" grpId="0"/>
      <p:bldP spid="155" grpId="0"/>
      <p:bldP spid="156" grpId="0"/>
      <p:bldP spid="1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136"/>
          <p:cNvSpPr txBox="1">
            <a:spLocks noChangeArrowheads="1"/>
          </p:cNvSpPr>
          <p:nvPr/>
        </p:nvSpPr>
        <p:spPr bwMode="auto">
          <a:xfrm>
            <a:off x="179512" y="2060848"/>
            <a:ext cx="32447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Per-block (Inclusive) Scan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39001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5134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773996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35323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69665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619304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080631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54195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46461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92593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387266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92868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(Inclusive) Scan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8994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788A564-25AC-5A48-8201-1199083FEB71}"/>
              </a:ext>
            </a:extLst>
          </p:cNvPr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B22E9F6-82CC-0944-97AE-204AC7088DC7}"/>
              </a:ext>
            </a:extLst>
          </p:cNvPr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533074D-0FC1-184C-A870-74D0527AB24A}"/>
              </a:ext>
            </a:extLst>
          </p:cNvPr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D7EF8C8-6117-344D-B25E-7438E5F85ACD}"/>
              </a:ext>
            </a:extLst>
          </p:cNvPr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7FE3089-55AE-8640-B796-6A187872F9F3}"/>
              </a:ext>
            </a:extLst>
          </p:cNvPr>
          <p:cNvSpPr/>
          <p:nvPr/>
        </p:nvSpPr>
        <p:spPr>
          <a:xfrm>
            <a:off x="936940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F7D8E39-4D10-F34D-B095-39EECCCF3CF4}"/>
              </a:ext>
            </a:extLst>
          </p:cNvPr>
          <p:cNvSpPr/>
          <p:nvPr/>
        </p:nvSpPr>
        <p:spPr>
          <a:xfrm>
            <a:off x="2764152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2A7402-11EB-C345-89BA-6E058117012A}"/>
              </a:ext>
            </a:extLst>
          </p:cNvPr>
          <p:cNvSpPr/>
          <p:nvPr/>
        </p:nvSpPr>
        <p:spPr>
          <a:xfrm>
            <a:off x="4615177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524B54-9C31-AA4C-99FE-9D8E6BCB786A}"/>
              </a:ext>
            </a:extLst>
          </p:cNvPr>
          <p:cNvSpPr/>
          <p:nvPr/>
        </p:nvSpPr>
        <p:spPr>
          <a:xfrm>
            <a:off x="6452460" y="2441749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5611" name="Group 25610">
            <a:extLst>
              <a:ext uri="{FF2B5EF4-FFF2-40B4-BE49-F238E27FC236}">
                <a16:creationId xmlns:a16="http://schemas.microsoft.com/office/drawing/2014/main" id="{4AADAB7B-C33C-144C-AC3C-C31AA6DEDEBE}"/>
              </a:ext>
            </a:extLst>
          </p:cNvPr>
          <p:cNvGrpSpPr/>
          <p:nvPr/>
        </p:nvGrpSpPr>
        <p:grpSpPr>
          <a:xfrm>
            <a:off x="3732591" y="3356992"/>
            <a:ext cx="1828800" cy="457200"/>
            <a:chOff x="3732591" y="3356992"/>
            <a:chExt cx="1828800" cy="457200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9394204-99CC-A441-8579-225C885D6261}"/>
                </a:ext>
              </a:extLst>
            </p:cNvPr>
            <p:cNvSpPr/>
            <p:nvPr/>
          </p:nvSpPr>
          <p:spPr bwMode="auto">
            <a:xfrm>
              <a:off x="37325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A410FA3-EAAD-FB48-8D25-8126011E2882}"/>
                </a:ext>
              </a:extLst>
            </p:cNvPr>
            <p:cNvSpPr/>
            <p:nvPr/>
          </p:nvSpPr>
          <p:spPr bwMode="auto">
            <a:xfrm>
              <a:off x="41897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7A1B0E4-26A1-C947-A19C-DEE6D3E52AAA}"/>
                </a:ext>
              </a:extLst>
            </p:cNvPr>
            <p:cNvSpPr/>
            <p:nvPr/>
          </p:nvSpPr>
          <p:spPr bwMode="auto">
            <a:xfrm>
              <a:off x="46469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CECDC7B5-2DA5-7E49-A248-5008CDE9766B}"/>
                </a:ext>
              </a:extLst>
            </p:cNvPr>
            <p:cNvSpPr/>
            <p:nvPr/>
          </p:nvSpPr>
          <p:spPr bwMode="auto">
            <a:xfrm>
              <a:off x="51041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94E3C-2259-5146-9EA7-6C5279D0066B}"/>
              </a:ext>
            </a:extLst>
          </p:cNvPr>
          <p:cNvGrpSpPr/>
          <p:nvPr/>
        </p:nvGrpSpPr>
        <p:grpSpPr>
          <a:xfrm>
            <a:off x="3732591" y="3933056"/>
            <a:ext cx="1828800" cy="457200"/>
            <a:chOff x="3732591" y="5780112"/>
            <a:chExt cx="1828800" cy="457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03EB3E-8316-354B-82E5-2929D14C0ACC}"/>
                </a:ext>
              </a:extLst>
            </p:cNvPr>
            <p:cNvSpPr/>
            <p:nvPr/>
          </p:nvSpPr>
          <p:spPr bwMode="auto">
            <a:xfrm>
              <a:off x="37325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4B3D23-8943-F94E-B820-300AD700255F}"/>
                </a:ext>
              </a:extLst>
            </p:cNvPr>
            <p:cNvSpPr/>
            <p:nvPr/>
          </p:nvSpPr>
          <p:spPr bwMode="auto">
            <a:xfrm>
              <a:off x="41897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F1E225-642A-824E-97D0-713E71317C8A}"/>
                </a:ext>
              </a:extLst>
            </p:cNvPr>
            <p:cNvSpPr/>
            <p:nvPr/>
          </p:nvSpPr>
          <p:spPr bwMode="auto">
            <a:xfrm>
              <a:off x="46469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1FB4875-1C6A-D24B-8D7E-FDAD76D16018}"/>
                </a:ext>
              </a:extLst>
            </p:cNvPr>
            <p:cNvSpPr/>
            <p:nvPr/>
          </p:nvSpPr>
          <p:spPr bwMode="auto">
            <a:xfrm>
              <a:off x="51041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3BC47D5B-6B4F-3C46-81BE-71ABC7706A96}"/>
              </a:ext>
            </a:extLst>
          </p:cNvPr>
          <p:cNvCxnSpPr>
            <a:cxnSpLocks/>
            <a:stCxn id="58" idx="2"/>
            <a:endCxn id="67" idx="0"/>
          </p:cNvCxnSpPr>
          <p:nvPr/>
        </p:nvCxnSpPr>
        <p:spPr>
          <a:xfrm>
            <a:off x="2541269" y="3015536"/>
            <a:ext cx="1419922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7B3F74A-A49D-D941-BF23-05FFF2D2DF76}"/>
              </a:ext>
            </a:extLst>
          </p:cNvPr>
          <p:cNvCxnSpPr>
            <a:cxnSpLocks/>
            <a:stCxn id="59" idx="2"/>
            <a:endCxn id="68" idx="0"/>
          </p:cNvCxnSpPr>
          <p:nvPr/>
        </p:nvCxnSpPr>
        <p:spPr>
          <a:xfrm>
            <a:off x="4386577" y="3015536"/>
            <a:ext cx="3181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457F3173-E53C-BC4C-AEF4-E0C81812D97D}"/>
              </a:ext>
            </a:extLst>
          </p:cNvPr>
          <p:cNvCxnSpPr>
            <a:cxnSpLocks/>
            <a:stCxn id="65" idx="2"/>
            <a:endCxn id="69" idx="0"/>
          </p:cNvCxnSpPr>
          <p:nvPr/>
        </p:nvCxnSpPr>
        <p:spPr>
          <a:xfrm flipH="1">
            <a:off x="4875591" y="3015536"/>
            <a:ext cx="135629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22D0122-E028-1A4C-B4BB-287366DF63AE}"/>
              </a:ext>
            </a:extLst>
          </p:cNvPr>
          <p:cNvCxnSpPr>
            <a:cxnSpLocks/>
            <a:stCxn id="66" idx="2"/>
            <a:endCxn id="70" idx="0"/>
          </p:cNvCxnSpPr>
          <p:nvPr/>
        </p:nvCxnSpPr>
        <p:spPr>
          <a:xfrm flipH="1">
            <a:off x="5332791" y="3015536"/>
            <a:ext cx="2744409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36">
            <a:extLst>
              <a:ext uri="{FF2B5EF4-FFF2-40B4-BE49-F238E27FC236}">
                <a16:creationId xmlns:a16="http://schemas.microsoft.com/office/drawing/2014/main" id="{A2483164-54CD-5040-A5E4-318BD5E5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3972085"/>
            <a:ext cx="20441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 Partial Sums</a:t>
            </a:r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C17E2A5-96CD-6940-A93C-85A89542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10E0E0C-F697-2248-9365-A49350D7C4BE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93E39DF-C0C2-3645-8101-83A9B08490E3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39700DC-7CEA-954E-8269-DD04133FB7CC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4461C01-4CC1-F149-B12E-D940281EF3FB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B444C60-6DCE-5B48-9A44-2FBCCE60EDFA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C3B7F1A-1A93-2048-816E-005EFD1CD97C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82A018A-C18A-EC44-91A9-4E01FF062A73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9ECC62-E8B7-8E45-BA26-F067A441BD68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D61340F-5300-8C43-B4F3-E37F5973727F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0223F1E-215B-8548-9D83-D36F9ACF666C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1438998-283E-0F4A-B0B7-3749BA1B0694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62616B-D017-FA45-A8E5-CF13632CA3DF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108A9D6-8B95-A34A-8FBD-41C3C0CC5FA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F6B6A4-087D-5D4A-BFE3-97AE9A2CAA54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31A6C69-DC50-3649-9309-5872E5F75C3E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46A6C82-0DE3-2145-BBEB-909A18F3A3D7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grpSp>
        <p:nvGrpSpPr>
          <p:cNvPr id="25614" name="Group 25613">
            <a:extLst>
              <a:ext uri="{FF2B5EF4-FFF2-40B4-BE49-F238E27FC236}">
                <a16:creationId xmlns:a16="http://schemas.microsoft.com/office/drawing/2014/main" id="{42AD469B-B3B0-0746-B740-48BFAA2906CD}"/>
              </a:ext>
            </a:extLst>
          </p:cNvPr>
          <p:cNvGrpSpPr/>
          <p:nvPr/>
        </p:nvGrpSpPr>
        <p:grpSpPr>
          <a:xfrm>
            <a:off x="3673790" y="4238805"/>
            <a:ext cx="3709466" cy="425900"/>
            <a:chOff x="3673790" y="4238805"/>
            <a:chExt cx="3709466" cy="425900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2FDB83AF-B5CF-6C4D-88E2-B48DFFF87731}"/>
                </a:ext>
              </a:extLst>
            </p:cNvPr>
            <p:cNvCxnSpPr>
              <a:cxnSpLocks/>
              <a:stCxn id="72" idx="2"/>
              <a:endCxn id="140" idx="0"/>
            </p:cNvCxnSpPr>
            <p:nvPr/>
          </p:nvCxnSpPr>
          <p:spPr>
            <a:xfrm flipH="1">
              <a:off x="3673790" y="4390256"/>
              <a:ext cx="287401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F1DD7B-4930-F44B-83DF-1EC545D35525}"/>
                </a:ext>
              </a:extLst>
            </p:cNvPr>
            <p:cNvCxnSpPr>
              <a:cxnSpLocks/>
              <a:stCxn id="73" idx="2"/>
              <a:endCxn id="141" idx="0"/>
            </p:cNvCxnSpPr>
            <p:nvPr/>
          </p:nvCxnSpPr>
          <p:spPr>
            <a:xfrm>
              <a:off x="4418391" y="4390256"/>
              <a:ext cx="1106424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214DBD9-DB2B-A641-91BB-C85C390ABB47}"/>
                </a:ext>
              </a:extLst>
            </p:cNvPr>
            <p:cNvCxnSpPr>
              <a:cxnSpLocks/>
              <a:stCxn id="79" idx="2"/>
              <a:endCxn id="142" idx="0"/>
            </p:cNvCxnSpPr>
            <p:nvPr/>
          </p:nvCxnSpPr>
          <p:spPr>
            <a:xfrm>
              <a:off x="4875591" y="4390256"/>
              <a:ext cx="2507665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36">
              <a:extLst>
                <a:ext uri="{FF2B5EF4-FFF2-40B4-BE49-F238E27FC236}">
                  <a16:creationId xmlns:a16="http://schemas.microsoft.com/office/drawing/2014/main" id="{33A4813D-72B5-6A46-B42E-E1636467A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1805" y="4238805"/>
              <a:ext cx="58541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</a:t>
              </a:r>
            </a:p>
          </p:txBody>
        </p:sp>
      </p:grp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B881917-DA92-DB49-932B-40FCA00CBC37}"/>
              </a:ext>
            </a:extLst>
          </p:cNvPr>
          <p:cNvCxnSpPr>
            <a:cxnSpLocks/>
            <a:stCxn id="122" idx="2"/>
            <a:endCxn id="96" idx="0"/>
          </p:cNvCxnSpPr>
          <p:nvPr/>
        </p:nvCxnSpPr>
        <p:spPr>
          <a:xfrm>
            <a:off x="3002596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B5BA342-31B3-914F-880D-E24DF51D8E5E}"/>
              </a:ext>
            </a:extLst>
          </p:cNvPr>
          <p:cNvCxnSpPr>
            <a:cxnSpLocks/>
            <a:stCxn id="123" idx="2"/>
            <a:endCxn id="104" idx="0"/>
          </p:cNvCxnSpPr>
          <p:nvPr/>
        </p:nvCxnSpPr>
        <p:spPr>
          <a:xfrm>
            <a:off x="3463923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84E35CF-D03F-2142-BE1E-3EFD0D55A3A9}"/>
              </a:ext>
            </a:extLst>
          </p:cNvPr>
          <p:cNvCxnSpPr>
            <a:cxnSpLocks/>
            <a:stCxn id="124" idx="2"/>
            <a:endCxn id="105" idx="0"/>
          </p:cNvCxnSpPr>
          <p:nvPr/>
        </p:nvCxnSpPr>
        <p:spPr>
          <a:xfrm>
            <a:off x="3925250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CE82DEA-267B-4141-A3A6-D54DB07D74B2}"/>
              </a:ext>
            </a:extLst>
          </p:cNvPr>
          <p:cNvCxnSpPr>
            <a:cxnSpLocks/>
          </p:cNvCxnSpPr>
          <p:nvPr/>
        </p:nvCxnSpPr>
        <p:spPr>
          <a:xfrm flipH="1">
            <a:off x="4386570" y="5238492"/>
            <a:ext cx="7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D823777-D7F5-0D4F-B592-A147F390F957}"/>
              </a:ext>
            </a:extLst>
          </p:cNvPr>
          <p:cNvCxnSpPr>
            <a:cxnSpLocks/>
            <a:stCxn id="126" idx="2"/>
            <a:endCxn id="107" idx="0"/>
          </p:cNvCxnSpPr>
          <p:nvPr/>
        </p:nvCxnSpPr>
        <p:spPr>
          <a:xfrm>
            <a:off x="4847904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88331644-8617-4545-9C99-39B81DF0B710}"/>
              </a:ext>
            </a:extLst>
          </p:cNvPr>
          <p:cNvCxnSpPr>
            <a:cxnSpLocks/>
            <a:stCxn id="127" idx="2"/>
            <a:endCxn id="108" idx="0"/>
          </p:cNvCxnSpPr>
          <p:nvPr/>
        </p:nvCxnSpPr>
        <p:spPr>
          <a:xfrm>
            <a:off x="5309231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99CDE16F-86B0-ED47-846F-56CA72A260A9}"/>
              </a:ext>
            </a:extLst>
          </p:cNvPr>
          <p:cNvCxnSpPr>
            <a:cxnSpLocks/>
            <a:stCxn id="128" idx="2"/>
            <a:endCxn id="109" idx="0"/>
          </p:cNvCxnSpPr>
          <p:nvPr/>
        </p:nvCxnSpPr>
        <p:spPr>
          <a:xfrm>
            <a:off x="5770558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01D69075-B11C-2B45-8CA4-2BD19C6175E1}"/>
              </a:ext>
            </a:extLst>
          </p:cNvPr>
          <p:cNvCxnSpPr>
            <a:cxnSpLocks/>
          </p:cNvCxnSpPr>
          <p:nvPr/>
        </p:nvCxnSpPr>
        <p:spPr>
          <a:xfrm flipH="1">
            <a:off x="6231878" y="5238492"/>
            <a:ext cx="7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4FA7F2FB-8A51-0148-99EE-1A8D6698EAA3}"/>
              </a:ext>
            </a:extLst>
          </p:cNvPr>
          <p:cNvCxnSpPr>
            <a:cxnSpLocks/>
            <a:stCxn id="130" idx="2"/>
            <a:endCxn id="111" idx="0"/>
          </p:cNvCxnSpPr>
          <p:nvPr/>
        </p:nvCxnSpPr>
        <p:spPr>
          <a:xfrm>
            <a:off x="6693212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C5EA061C-9357-D34F-AFAE-FF9A02A4C18C}"/>
              </a:ext>
            </a:extLst>
          </p:cNvPr>
          <p:cNvCxnSpPr>
            <a:cxnSpLocks/>
            <a:stCxn id="131" idx="2"/>
            <a:endCxn id="112" idx="0"/>
          </p:cNvCxnSpPr>
          <p:nvPr/>
        </p:nvCxnSpPr>
        <p:spPr>
          <a:xfrm>
            <a:off x="7154539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BAFD0AF-292F-A141-AB27-6F74D387A7C8}"/>
              </a:ext>
            </a:extLst>
          </p:cNvPr>
          <p:cNvCxnSpPr>
            <a:cxnSpLocks/>
            <a:stCxn id="132" idx="2"/>
            <a:endCxn id="113" idx="0"/>
          </p:cNvCxnSpPr>
          <p:nvPr/>
        </p:nvCxnSpPr>
        <p:spPr>
          <a:xfrm>
            <a:off x="7615866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E924A8A3-0ED2-874A-9FAB-567DAB238D24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8077200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36">
            <a:extLst>
              <a:ext uri="{FF2B5EF4-FFF2-40B4-BE49-F238E27FC236}">
                <a16:creationId xmlns:a16="http://schemas.microsoft.com/office/drawing/2014/main" id="{DD215886-ED1D-EA42-9041-68F4CA9B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4136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+10</a:t>
            </a:r>
          </a:p>
        </p:txBody>
      </p:sp>
      <p:sp>
        <p:nvSpPr>
          <p:cNvPr id="171" name="TextBox 136">
            <a:extLst>
              <a:ext uri="{FF2B5EF4-FFF2-40B4-BE49-F238E27FC236}">
                <a16:creationId xmlns:a16="http://schemas.microsoft.com/office/drawing/2014/main" id="{9E436E2C-5D22-D445-8F6D-ACD510C0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+14</a:t>
            </a:r>
          </a:p>
        </p:txBody>
      </p:sp>
      <p:sp>
        <p:nvSpPr>
          <p:cNvPr id="172" name="TextBox 136">
            <a:extLst>
              <a:ext uri="{FF2B5EF4-FFF2-40B4-BE49-F238E27FC236}">
                <a16:creationId xmlns:a16="http://schemas.microsoft.com/office/drawing/2014/main" id="{6164B33D-0B81-4145-9B9D-D111986D0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225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+20</a:t>
            </a:r>
          </a:p>
        </p:txBody>
      </p:sp>
      <p:grpSp>
        <p:nvGrpSpPr>
          <p:cNvPr id="25615" name="Group 25614">
            <a:extLst>
              <a:ext uri="{FF2B5EF4-FFF2-40B4-BE49-F238E27FC236}">
                <a16:creationId xmlns:a16="http://schemas.microsoft.com/office/drawing/2014/main" id="{E34A6695-4A6D-DD40-8D9F-719B344405B7}"/>
              </a:ext>
            </a:extLst>
          </p:cNvPr>
          <p:cNvGrpSpPr/>
          <p:nvPr/>
        </p:nvGrpSpPr>
        <p:grpSpPr>
          <a:xfrm>
            <a:off x="2763836" y="5852120"/>
            <a:ext cx="1841181" cy="457200"/>
            <a:chOff x="2763836" y="5852120"/>
            <a:chExt cx="1841181" cy="457200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B3EAFB4-195F-7547-B6E6-1B1E56D43FD1}"/>
                </a:ext>
              </a:extLst>
            </p:cNvPr>
            <p:cNvSpPr/>
            <p:nvPr/>
          </p:nvSpPr>
          <p:spPr bwMode="auto">
            <a:xfrm>
              <a:off x="2763836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C6F0172-16F7-BB46-857B-AB5AFA1A3048}"/>
                </a:ext>
              </a:extLst>
            </p:cNvPr>
            <p:cNvSpPr/>
            <p:nvPr/>
          </p:nvSpPr>
          <p:spPr bwMode="auto">
            <a:xfrm>
              <a:off x="3225163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20F5CDA-0EEB-9841-9317-C65262C56856}"/>
                </a:ext>
              </a:extLst>
            </p:cNvPr>
            <p:cNvSpPr/>
            <p:nvPr/>
          </p:nvSpPr>
          <p:spPr bwMode="auto">
            <a:xfrm>
              <a:off x="3686490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5CE4E0F-01B0-9A46-BDEF-3A3202CC34C0}"/>
                </a:ext>
              </a:extLst>
            </p:cNvPr>
            <p:cNvSpPr/>
            <p:nvPr/>
          </p:nvSpPr>
          <p:spPr bwMode="auto">
            <a:xfrm>
              <a:off x="4147817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</p:grpSp>
      <p:grpSp>
        <p:nvGrpSpPr>
          <p:cNvPr id="25616" name="Group 25615">
            <a:extLst>
              <a:ext uri="{FF2B5EF4-FFF2-40B4-BE49-F238E27FC236}">
                <a16:creationId xmlns:a16="http://schemas.microsoft.com/office/drawing/2014/main" id="{3472BC44-EE72-1A45-BDF3-72A04083F3CA}"/>
              </a:ext>
            </a:extLst>
          </p:cNvPr>
          <p:cNvGrpSpPr/>
          <p:nvPr/>
        </p:nvGrpSpPr>
        <p:grpSpPr>
          <a:xfrm>
            <a:off x="4609144" y="5852120"/>
            <a:ext cx="1841181" cy="457200"/>
            <a:chOff x="4609144" y="5852120"/>
            <a:chExt cx="1841181" cy="457200"/>
          </a:xfrm>
        </p:grpSpPr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E6A1D22-614D-E545-8CCE-D86AFE5E7DD8}"/>
                </a:ext>
              </a:extLst>
            </p:cNvPr>
            <p:cNvSpPr/>
            <p:nvPr/>
          </p:nvSpPr>
          <p:spPr bwMode="auto">
            <a:xfrm>
              <a:off x="4609144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C54D256-9340-6348-B02C-278FD8996118}"/>
                </a:ext>
              </a:extLst>
            </p:cNvPr>
            <p:cNvSpPr/>
            <p:nvPr/>
          </p:nvSpPr>
          <p:spPr bwMode="auto">
            <a:xfrm>
              <a:off x="5070471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AAD3D42-AB3F-6C48-802A-0EB10CC1CDFB}"/>
                </a:ext>
              </a:extLst>
            </p:cNvPr>
            <p:cNvSpPr/>
            <p:nvPr/>
          </p:nvSpPr>
          <p:spPr bwMode="auto">
            <a:xfrm>
              <a:off x="5531798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4A4FFA-DEAF-444C-861C-03900CB27E08}"/>
                </a:ext>
              </a:extLst>
            </p:cNvPr>
            <p:cNvSpPr/>
            <p:nvPr/>
          </p:nvSpPr>
          <p:spPr bwMode="auto">
            <a:xfrm>
              <a:off x="5993125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</p:grpSp>
      <p:grpSp>
        <p:nvGrpSpPr>
          <p:cNvPr id="25617" name="Group 25616">
            <a:extLst>
              <a:ext uri="{FF2B5EF4-FFF2-40B4-BE49-F238E27FC236}">
                <a16:creationId xmlns:a16="http://schemas.microsoft.com/office/drawing/2014/main" id="{964D7869-9BF3-6E4F-9EEC-15A4AD087DDA}"/>
              </a:ext>
            </a:extLst>
          </p:cNvPr>
          <p:cNvGrpSpPr/>
          <p:nvPr/>
        </p:nvGrpSpPr>
        <p:grpSpPr>
          <a:xfrm>
            <a:off x="6454452" y="5852120"/>
            <a:ext cx="1841188" cy="457200"/>
            <a:chOff x="6454452" y="5852120"/>
            <a:chExt cx="1841188" cy="4572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1FC273A-EB98-444C-B82B-3ED03718C0CE}"/>
                </a:ext>
              </a:extLst>
            </p:cNvPr>
            <p:cNvSpPr/>
            <p:nvPr/>
          </p:nvSpPr>
          <p:spPr bwMode="auto">
            <a:xfrm>
              <a:off x="6454452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B3D14F4A-0686-3041-9AA5-EC1E48CE7B79}"/>
                </a:ext>
              </a:extLst>
            </p:cNvPr>
            <p:cNvSpPr/>
            <p:nvPr/>
          </p:nvSpPr>
          <p:spPr bwMode="auto">
            <a:xfrm>
              <a:off x="6915779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85D88F5-0832-7D4E-B437-6100190F9577}"/>
                </a:ext>
              </a:extLst>
            </p:cNvPr>
            <p:cNvSpPr/>
            <p:nvPr/>
          </p:nvSpPr>
          <p:spPr bwMode="auto">
            <a:xfrm>
              <a:off x="7377106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A8CC3146-3E1E-8E43-AE70-71D6D2C540FA}"/>
                </a:ext>
              </a:extLst>
            </p:cNvPr>
            <p:cNvSpPr/>
            <p:nvPr/>
          </p:nvSpPr>
          <p:spPr bwMode="auto">
            <a:xfrm>
              <a:off x="7838440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grpSp>
        <p:nvGrpSpPr>
          <p:cNvPr id="25628" name="Group 25627">
            <a:extLst>
              <a:ext uri="{FF2B5EF4-FFF2-40B4-BE49-F238E27FC236}">
                <a16:creationId xmlns:a16="http://schemas.microsoft.com/office/drawing/2014/main" id="{03E74EDD-C699-4A4C-8F06-743F629B6A73}"/>
              </a:ext>
            </a:extLst>
          </p:cNvPr>
          <p:cNvGrpSpPr/>
          <p:nvPr/>
        </p:nvGrpSpPr>
        <p:grpSpPr>
          <a:xfrm>
            <a:off x="611560" y="3125749"/>
            <a:ext cx="7702492" cy="2222956"/>
            <a:chOff x="611560" y="3125749"/>
            <a:chExt cx="7702492" cy="2222956"/>
          </a:xfrm>
        </p:grpSpPr>
        <p:grpSp>
          <p:nvGrpSpPr>
            <p:cNvPr id="25613" name="Group 25612">
              <a:extLst>
                <a:ext uri="{FF2B5EF4-FFF2-40B4-BE49-F238E27FC236}">
                  <a16:creationId xmlns:a16="http://schemas.microsoft.com/office/drawing/2014/main" id="{5E952008-A478-FB49-BE91-4E98FFC59918}"/>
                </a:ext>
              </a:extLst>
            </p:cNvPr>
            <p:cNvGrpSpPr/>
            <p:nvPr/>
          </p:nvGrpSpPr>
          <p:grpSpPr>
            <a:xfrm>
              <a:off x="928688" y="4664705"/>
              <a:ext cx="7385364" cy="684000"/>
              <a:chOff x="928688" y="4664705"/>
              <a:chExt cx="7385364" cy="684000"/>
            </a:xfrm>
          </p:grpSpPr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748B6575-8F3F-1A48-8725-EB5C39BFA7B8}"/>
                  </a:ext>
                </a:extLst>
              </p:cNvPr>
              <p:cNvSpPr/>
              <p:nvPr/>
            </p:nvSpPr>
            <p:spPr bwMode="auto">
              <a:xfrm>
                <a:off x="1390015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7F8333A4-228E-D340-882B-754DF76B2985}"/>
                  </a:ext>
                </a:extLst>
              </p:cNvPr>
              <p:cNvSpPr/>
              <p:nvPr/>
            </p:nvSpPr>
            <p:spPr bwMode="auto">
              <a:xfrm>
                <a:off x="1851342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0DAA75E4-4B49-C740-BDBA-1C9E9CE3B15F}"/>
                  </a:ext>
                </a:extLst>
              </p:cNvPr>
              <p:cNvSpPr/>
              <p:nvPr/>
            </p:nvSpPr>
            <p:spPr bwMode="auto">
              <a:xfrm>
                <a:off x="2312669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10</a:t>
                </a: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E10FC02D-7824-754A-98B7-5CF91EFAF3AB}"/>
                  </a:ext>
                </a:extLst>
              </p:cNvPr>
              <p:cNvSpPr/>
              <p:nvPr/>
            </p:nvSpPr>
            <p:spPr bwMode="auto">
              <a:xfrm>
                <a:off x="2773996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FE8CB7AF-C657-2442-B7D9-5D0ABE3C7A85}"/>
                  </a:ext>
                </a:extLst>
              </p:cNvPr>
              <p:cNvSpPr/>
              <p:nvPr/>
            </p:nvSpPr>
            <p:spPr bwMode="auto">
              <a:xfrm>
                <a:off x="3235323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D7711B62-6E24-9742-A3FD-202D0E2B32F5}"/>
                  </a:ext>
                </a:extLst>
              </p:cNvPr>
              <p:cNvSpPr/>
              <p:nvPr/>
            </p:nvSpPr>
            <p:spPr bwMode="auto">
              <a:xfrm>
                <a:off x="3696650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CA79C90D-5935-E24D-8F99-F97A5AA0138E}"/>
                  </a:ext>
                </a:extLst>
              </p:cNvPr>
              <p:cNvSpPr/>
              <p:nvPr/>
            </p:nvSpPr>
            <p:spPr bwMode="auto">
              <a:xfrm>
                <a:off x="4157977" y="4781292"/>
                <a:ext cx="457200" cy="457200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79CD9B74-476F-5549-A30C-919C852766CF}"/>
                  </a:ext>
                </a:extLst>
              </p:cNvPr>
              <p:cNvSpPr/>
              <p:nvPr/>
            </p:nvSpPr>
            <p:spPr bwMode="auto">
              <a:xfrm>
                <a:off x="4619304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0</a:t>
                </a: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AE68C7DF-AA4D-1E40-A47D-97E818EDCB47}"/>
                  </a:ext>
                </a:extLst>
              </p:cNvPr>
              <p:cNvSpPr/>
              <p:nvPr/>
            </p:nvSpPr>
            <p:spPr bwMode="auto">
              <a:xfrm>
                <a:off x="5080631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E5685C90-F94F-AF48-9278-4B5B79B6B3DA}"/>
                  </a:ext>
                </a:extLst>
              </p:cNvPr>
              <p:cNvSpPr/>
              <p:nvPr/>
            </p:nvSpPr>
            <p:spPr bwMode="auto">
              <a:xfrm>
                <a:off x="5541958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7E996BCF-0E2A-4A41-9DC1-0AB67A71C427}"/>
                  </a:ext>
                </a:extLst>
              </p:cNvPr>
              <p:cNvSpPr/>
              <p:nvPr/>
            </p:nvSpPr>
            <p:spPr bwMode="auto">
              <a:xfrm>
                <a:off x="6003285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5DFDEFBC-1073-2240-BAEC-569772E456CE}"/>
                  </a:ext>
                </a:extLst>
              </p:cNvPr>
              <p:cNvSpPr/>
              <p:nvPr/>
            </p:nvSpPr>
            <p:spPr bwMode="auto">
              <a:xfrm>
                <a:off x="6464612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E8F27CF1-937E-F146-8CF2-38A4B101688C}"/>
                  </a:ext>
                </a:extLst>
              </p:cNvPr>
              <p:cNvSpPr/>
              <p:nvPr/>
            </p:nvSpPr>
            <p:spPr bwMode="auto">
              <a:xfrm>
                <a:off x="6925939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DC6ED0C1-A32A-7F4B-AA40-EA325D0A3025}"/>
                  </a:ext>
                </a:extLst>
              </p:cNvPr>
              <p:cNvSpPr/>
              <p:nvPr/>
            </p:nvSpPr>
            <p:spPr bwMode="auto">
              <a:xfrm>
                <a:off x="7387266" y="4781292"/>
                <a:ext cx="457200" cy="457200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ED9935A6-E4A4-714E-AD17-326CD2FB8D75}"/>
                  </a:ext>
                </a:extLst>
              </p:cNvPr>
              <p:cNvSpPr/>
              <p:nvPr/>
            </p:nvSpPr>
            <p:spPr bwMode="auto">
              <a:xfrm>
                <a:off x="928688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48702168-B8CF-0D42-B53B-D986E3F6F4CA}"/>
                  </a:ext>
                </a:extLst>
              </p:cNvPr>
              <p:cNvSpPr/>
              <p:nvPr/>
            </p:nvSpPr>
            <p:spPr bwMode="auto">
              <a:xfrm>
                <a:off x="7848600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8</a:t>
                </a:r>
              </a:p>
            </p:txBody>
          </p: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E8433A58-31A3-F841-B0A1-CA7FC2583896}"/>
                  </a:ext>
                </a:extLst>
              </p:cNvPr>
              <p:cNvSpPr/>
              <p:nvPr/>
            </p:nvSpPr>
            <p:spPr>
              <a:xfrm>
                <a:off x="936940" y="4664705"/>
                <a:ext cx="1819275" cy="684000"/>
              </a:xfrm>
              <a:prstGeom prst="rect">
                <a:avLst/>
              </a:pr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0" name="Rectangle 139">
                <a:extLst>
                  <a:ext uri="{FF2B5EF4-FFF2-40B4-BE49-F238E27FC236}">
                    <a16:creationId xmlns:a16="http://schemas.microsoft.com/office/drawing/2014/main" id="{9E6D6F67-9D20-184F-BAC2-CACF1209B5ED}"/>
                  </a:ext>
                </a:extLst>
              </p:cNvPr>
              <p:cNvSpPr/>
              <p:nvPr/>
            </p:nvSpPr>
            <p:spPr>
              <a:xfrm>
                <a:off x="2764152" y="4664705"/>
                <a:ext cx="1819275" cy="684000"/>
              </a:xfrm>
              <a:prstGeom prst="rect">
                <a:avLst/>
              </a:pr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B4199CE6-6DAE-3A43-9002-632181BF9888}"/>
                  </a:ext>
                </a:extLst>
              </p:cNvPr>
              <p:cNvSpPr/>
              <p:nvPr/>
            </p:nvSpPr>
            <p:spPr>
              <a:xfrm>
                <a:off x="4615177" y="4664705"/>
                <a:ext cx="1819275" cy="684000"/>
              </a:xfrm>
              <a:prstGeom prst="rect">
                <a:avLst/>
              </a:pr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A8A99726-B210-964A-B2EE-09B408E18CCF}"/>
                  </a:ext>
                </a:extLst>
              </p:cNvPr>
              <p:cNvSpPr/>
              <p:nvPr/>
            </p:nvSpPr>
            <p:spPr>
              <a:xfrm>
                <a:off x="6452460" y="4664705"/>
                <a:ext cx="1861592" cy="684000"/>
              </a:xfrm>
              <a:prstGeom prst="rect">
                <a:avLst/>
              </a:pr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25627" name="Arc 25626">
              <a:extLst>
                <a:ext uri="{FF2B5EF4-FFF2-40B4-BE49-F238E27FC236}">
                  <a16:creationId xmlns:a16="http://schemas.microsoft.com/office/drawing/2014/main" id="{DE5C6868-40E5-204F-AF33-730AED436957}"/>
                </a:ext>
              </a:extLst>
            </p:cNvPr>
            <p:cNvSpPr/>
            <p:nvPr/>
          </p:nvSpPr>
          <p:spPr>
            <a:xfrm>
              <a:off x="611560" y="3125749"/>
              <a:ext cx="622920" cy="1527388"/>
            </a:xfrm>
            <a:prstGeom prst="arc">
              <a:avLst>
                <a:gd name="adj1" fmla="val 5253048"/>
                <a:gd name="adj2" fmla="val 16232923"/>
              </a:avLst>
            </a:prstGeom>
            <a:ln w="28575">
              <a:solidFill>
                <a:srgbClr val="002060"/>
              </a:solidFill>
              <a:prstDash val="dash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019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5" grpId="0" animBg="1"/>
      <p:bldP spid="66" grpId="0" animBg="1"/>
      <p:bldP spid="87" grpId="0"/>
      <p:bldP spid="170" grpId="0" animBg="1"/>
      <p:bldP spid="171" grpId="0" animBg="1"/>
      <p:bldP spid="17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136"/>
          <p:cNvSpPr txBox="1">
            <a:spLocks noChangeArrowheads="1"/>
          </p:cNvSpPr>
          <p:nvPr/>
        </p:nvSpPr>
        <p:spPr bwMode="auto">
          <a:xfrm>
            <a:off x="179512" y="2060848"/>
            <a:ext cx="32447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Per-block (Inclusive) Scan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39001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5134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773996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35323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69665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619304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080631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54195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46461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92593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387266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92868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(Inclusive) Scan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8994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788A564-25AC-5A48-8201-1199083FEB71}"/>
              </a:ext>
            </a:extLst>
          </p:cNvPr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B22E9F6-82CC-0944-97AE-204AC7088DC7}"/>
              </a:ext>
            </a:extLst>
          </p:cNvPr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533074D-0FC1-184C-A870-74D0527AB24A}"/>
              </a:ext>
            </a:extLst>
          </p:cNvPr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D7EF8C8-6117-344D-B25E-7438E5F85ACD}"/>
              </a:ext>
            </a:extLst>
          </p:cNvPr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7FE3089-55AE-8640-B796-6A187872F9F3}"/>
              </a:ext>
            </a:extLst>
          </p:cNvPr>
          <p:cNvSpPr/>
          <p:nvPr/>
        </p:nvSpPr>
        <p:spPr>
          <a:xfrm>
            <a:off x="936940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F7D8E39-4D10-F34D-B095-39EECCCF3CF4}"/>
              </a:ext>
            </a:extLst>
          </p:cNvPr>
          <p:cNvSpPr/>
          <p:nvPr/>
        </p:nvSpPr>
        <p:spPr>
          <a:xfrm>
            <a:off x="2764152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2A7402-11EB-C345-89BA-6E058117012A}"/>
              </a:ext>
            </a:extLst>
          </p:cNvPr>
          <p:cNvSpPr/>
          <p:nvPr/>
        </p:nvSpPr>
        <p:spPr>
          <a:xfrm>
            <a:off x="4615177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524B54-9C31-AA4C-99FE-9D8E6BCB786A}"/>
              </a:ext>
            </a:extLst>
          </p:cNvPr>
          <p:cNvSpPr/>
          <p:nvPr/>
        </p:nvSpPr>
        <p:spPr>
          <a:xfrm>
            <a:off x="6452460" y="2441749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5611" name="Group 25610">
            <a:extLst>
              <a:ext uri="{FF2B5EF4-FFF2-40B4-BE49-F238E27FC236}">
                <a16:creationId xmlns:a16="http://schemas.microsoft.com/office/drawing/2014/main" id="{4AADAB7B-C33C-144C-AC3C-C31AA6DEDEBE}"/>
              </a:ext>
            </a:extLst>
          </p:cNvPr>
          <p:cNvGrpSpPr/>
          <p:nvPr/>
        </p:nvGrpSpPr>
        <p:grpSpPr>
          <a:xfrm>
            <a:off x="3732591" y="3356992"/>
            <a:ext cx="1828800" cy="457200"/>
            <a:chOff x="3732591" y="3356992"/>
            <a:chExt cx="1828800" cy="457200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9394204-99CC-A441-8579-225C885D6261}"/>
                </a:ext>
              </a:extLst>
            </p:cNvPr>
            <p:cNvSpPr/>
            <p:nvPr/>
          </p:nvSpPr>
          <p:spPr bwMode="auto">
            <a:xfrm>
              <a:off x="37325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A410FA3-EAAD-FB48-8D25-8126011E2882}"/>
                </a:ext>
              </a:extLst>
            </p:cNvPr>
            <p:cNvSpPr/>
            <p:nvPr/>
          </p:nvSpPr>
          <p:spPr bwMode="auto">
            <a:xfrm>
              <a:off x="41897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7A1B0E4-26A1-C947-A19C-DEE6D3E52AAA}"/>
                </a:ext>
              </a:extLst>
            </p:cNvPr>
            <p:cNvSpPr/>
            <p:nvPr/>
          </p:nvSpPr>
          <p:spPr bwMode="auto">
            <a:xfrm>
              <a:off x="46469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CECDC7B5-2DA5-7E49-A248-5008CDE9766B}"/>
                </a:ext>
              </a:extLst>
            </p:cNvPr>
            <p:cNvSpPr/>
            <p:nvPr/>
          </p:nvSpPr>
          <p:spPr bwMode="auto">
            <a:xfrm>
              <a:off x="51041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94E3C-2259-5146-9EA7-6C5279D0066B}"/>
              </a:ext>
            </a:extLst>
          </p:cNvPr>
          <p:cNvGrpSpPr/>
          <p:nvPr/>
        </p:nvGrpSpPr>
        <p:grpSpPr>
          <a:xfrm>
            <a:off x="3732591" y="3933056"/>
            <a:ext cx="1828800" cy="457200"/>
            <a:chOff x="3732591" y="5780112"/>
            <a:chExt cx="1828800" cy="457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03EB3E-8316-354B-82E5-2929D14C0ACC}"/>
                </a:ext>
              </a:extLst>
            </p:cNvPr>
            <p:cNvSpPr/>
            <p:nvPr/>
          </p:nvSpPr>
          <p:spPr bwMode="auto">
            <a:xfrm>
              <a:off x="37325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4B3D23-8943-F94E-B820-300AD700255F}"/>
                </a:ext>
              </a:extLst>
            </p:cNvPr>
            <p:cNvSpPr/>
            <p:nvPr/>
          </p:nvSpPr>
          <p:spPr bwMode="auto">
            <a:xfrm>
              <a:off x="41897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F1E225-642A-824E-97D0-713E71317C8A}"/>
                </a:ext>
              </a:extLst>
            </p:cNvPr>
            <p:cNvSpPr/>
            <p:nvPr/>
          </p:nvSpPr>
          <p:spPr bwMode="auto">
            <a:xfrm>
              <a:off x="46469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1FB4875-1C6A-D24B-8D7E-FDAD76D16018}"/>
                </a:ext>
              </a:extLst>
            </p:cNvPr>
            <p:cNvSpPr/>
            <p:nvPr/>
          </p:nvSpPr>
          <p:spPr bwMode="auto">
            <a:xfrm>
              <a:off x="51041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3BC47D5B-6B4F-3C46-81BE-71ABC7706A96}"/>
              </a:ext>
            </a:extLst>
          </p:cNvPr>
          <p:cNvCxnSpPr>
            <a:cxnSpLocks/>
            <a:stCxn id="58" idx="2"/>
            <a:endCxn id="67" idx="0"/>
          </p:cNvCxnSpPr>
          <p:nvPr/>
        </p:nvCxnSpPr>
        <p:spPr>
          <a:xfrm>
            <a:off x="2541269" y="3015536"/>
            <a:ext cx="1419922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7B3F74A-A49D-D941-BF23-05FFF2D2DF76}"/>
              </a:ext>
            </a:extLst>
          </p:cNvPr>
          <p:cNvCxnSpPr>
            <a:cxnSpLocks/>
            <a:stCxn id="59" idx="2"/>
            <a:endCxn id="68" idx="0"/>
          </p:cNvCxnSpPr>
          <p:nvPr/>
        </p:nvCxnSpPr>
        <p:spPr>
          <a:xfrm>
            <a:off x="4386577" y="3015536"/>
            <a:ext cx="3181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457F3173-E53C-BC4C-AEF4-E0C81812D97D}"/>
              </a:ext>
            </a:extLst>
          </p:cNvPr>
          <p:cNvCxnSpPr>
            <a:cxnSpLocks/>
            <a:stCxn id="65" idx="2"/>
            <a:endCxn id="69" idx="0"/>
          </p:cNvCxnSpPr>
          <p:nvPr/>
        </p:nvCxnSpPr>
        <p:spPr>
          <a:xfrm flipH="1">
            <a:off x="4875591" y="3015536"/>
            <a:ext cx="135629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22D0122-E028-1A4C-B4BB-287366DF63AE}"/>
              </a:ext>
            </a:extLst>
          </p:cNvPr>
          <p:cNvCxnSpPr>
            <a:cxnSpLocks/>
            <a:stCxn id="66" idx="2"/>
            <a:endCxn id="70" idx="0"/>
          </p:cNvCxnSpPr>
          <p:nvPr/>
        </p:nvCxnSpPr>
        <p:spPr>
          <a:xfrm flipH="1">
            <a:off x="5332791" y="3015536"/>
            <a:ext cx="2744409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36">
            <a:extLst>
              <a:ext uri="{FF2B5EF4-FFF2-40B4-BE49-F238E27FC236}">
                <a16:creationId xmlns:a16="http://schemas.microsoft.com/office/drawing/2014/main" id="{A2483164-54CD-5040-A5E4-318BD5E5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3972085"/>
            <a:ext cx="20441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 Partial Sums</a:t>
            </a:r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C17E2A5-96CD-6940-A93C-85A89542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10E0E0C-F697-2248-9365-A49350D7C4BE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93E39DF-C0C2-3645-8101-83A9B08490E3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39700DC-7CEA-954E-8269-DD04133FB7CC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4461C01-4CC1-F149-B12E-D940281EF3FB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B444C60-6DCE-5B48-9A44-2FBCCE60EDFA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C3B7F1A-1A93-2048-816E-005EFD1CD97C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82A018A-C18A-EC44-91A9-4E01FF062A73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9ECC62-E8B7-8E45-BA26-F067A441BD68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D61340F-5300-8C43-B4F3-E37F5973727F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0223F1E-215B-8548-9D83-D36F9ACF666C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1438998-283E-0F4A-B0B7-3749BA1B0694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62616B-D017-FA45-A8E5-CF13632CA3DF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108A9D6-8B95-A34A-8FBD-41C3C0CC5FA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F6B6A4-087D-5D4A-BFE3-97AE9A2CAA54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31A6C69-DC50-3649-9309-5872E5F75C3E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46A6C82-0DE3-2145-BBEB-909A18F3A3D7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grpSp>
        <p:nvGrpSpPr>
          <p:cNvPr id="25613" name="Group 25612">
            <a:extLst>
              <a:ext uri="{FF2B5EF4-FFF2-40B4-BE49-F238E27FC236}">
                <a16:creationId xmlns:a16="http://schemas.microsoft.com/office/drawing/2014/main" id="{5E952008-A478-FB49-BE91-4E98FFC59918}"/>
              </a:ext>
            </a:extLst>
          </p:cNvPr>
          <p:cNvGrpSpPr/>
          <p:nvPr/>
        </p:nvGrpSpPr>
        <p:grpSpPr>
          <a:xfrm>
            <a:off x="928688" y="4664705"/>
            <a:ext cx="7385364" cy="684000"/>
            <a:chOff x="928688" y="4664705"/>
            <a:chExt cx="7385364" cy="684000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48B6575-8F3F-1A48-8725-EB5C39BFA7B8}"/>
                </a:ext>
              </a:extLst>
            </p:cNvPr>
            <p:cNvSpPr/>
            <p:nvPr/>
          </p:nvSpPr>
          <p:spPr bwMode="auto">
            <a:xfrm>
              <a:off x="139001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F8333A4-228E-D340-882B-754DF76B2985}"/>
                </a:ext>
              </a:extLst>
            </p:cNvPr>
            <p:cNvSpPr/>
            <p:nvPr/>
          </p:nvSpPr>
          <p:spPr bwMode="auto">
            <a:xfrm>
              <a:off x="185134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DAA75E4-4B49-C740-BDBA-1C9E9CE3B15F}"/>
                </a:ext>
              </a:extLst>
            </p:cNvPr>
            <p:cNvSpPr/>
            <p:nvPr/>
          </p:nvSpPr>
          <p:spPr bwMode="auto">
            <a:xfrm>
              <a:off x="231266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E10FC02D-7824-754A-98B7-5CF91EFAF3AB}"/>
                </a:ext>
              </a:extLst>
            </p:cNvPr>
            <p:cNvSpPr/>
            <p:nvPr/>
          </p:nvSpPr>
          <p:spPr bwMode="auto">
            <a:xfrm>
              <a:off x="277399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E8CB7AF-C657-2442-B7D9-5D0ABE3C7A85}"/>
                </a:ext>
              </a:extLst>
            </p:cNvPr>
            <p:cNvSpPr/>
            <p:nvPr/>
          </p:nvSpPr>
          <p:spPr bwMode="auto">
            <a:xfrm>
              <a:off x="3235323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7711B62-6E24-9742-A3FD-202D0E2B32F5}"/>
                </a:ext>
              </a:extLst>
            </p:cNvPr>
            <p:cNvSpPr/>
            <p:nvPr/>
          </p:nvSpPr>
          <p:spPr bwMode="auto">
            <a:xfrm>
              <a:off x="369665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CA79C90D-5935-E24D-8F99-F97A5AA0138E}"/>
                </a:ext>
              </a:extLst>
            </p:cNvPr>
            <p:cNvSpPr/>
            <p:nvPr/>
          </p:nvSpPr>
          <p:spPr bwMode="auto">
            <a:xfrm>
              <a:off x="4157977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79CD9B74-476F-5549-A30C-919C852766CF}"/>
                </a:ext>
              </a:extLst>
            </p:cNvPr>
            <p:cNvSpPr/>
            <p:nvPr/>
          </p:nvSpPr>
          <p:spPr bwMode="auto">
            <a:xfrm>
              <a:off x="4619304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E68C7DF-AA4D-1E40-A47D-97E818EDCB47}"/>
                </a:ext>
              </a:extLst>
            </p:cNvPr>
            <p:cNvSpPr/>
            <p:nvPr/>
          </p:nvSpPr>
          <p:spPr bwMode="auto">
            <a:xfrm>
              <a:off x="5080631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E5685C90-F94F-AF48-9278-4B5B79B6B3DA}"/>
                </a:ext>
              </a:extLst>
            </p:cNvPr>
            <p:cNvSpPr/>
            <p:nvPr/>
          </p:nvSpPr>
          <p:spPr bwMode="auto">
            <a:xfrm>
              <a:off x="554195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E996BCF-0E2A-4A41-9DC1-0AB67A71C427}"/>
                </a:ext>
              </a:extLst>
            </p:cNvPr>
            <p:cNvSpPr/>
            <p:nvPr/>
          </p:nvSpPr>
          <p:spPr bwMode="auto">
            <a:xfrm>
              <a:off x="600328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DFDEFBC-1073-2240-BAEC-569772E456CE}"/>
                </a:ext>
              </a:extLst>
            </p:cNvPr>
            <p:cNvSpPr/>
            <p:nvPr/>
          </p:nvSpPr>
          <p:spPr bwMode="auto">
            <a:xfrm>
              <a:off x="646461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8F27CF1-937E-F146-8CF2-38A4B101688C}"/>
                </a:ext>
              </a:extLst>
            </p:cNvPr>
            <p:cNvSpPr/>
            <p:nvPr/>
          </p:nvSpPr>
          <p:spPr bwMode="auto">
            <a:xfrm>
              <a:off x="692593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C6ED0C1-A32A-7F4B-AA40-EA325D0A3025}"/>
                </a:ext>
              </a:extLst>
            </p:cNvPr>
            <p:cNvSpPr/>
            <p:nvPr/>
          </p:nvSpPr>
          <p:spPr bwMode="auto">
            <a:xfrm>
              <a:off x="7387266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D9935A6-E4A4-714E-AD17-326CD2FB8D75}"/>
                </a:ext>
              </a:extLst>
            </p:cNvPr>
            <p:cNvSpPr/>
            <p:nvPr/>
          </p:nvSpPr>
          <p:spPr bwMode="auto">
            <a:xfrm>
              <a:off x="92868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48702168-B8CF-0D42-B53B-D986E3F6F4CA}"/>
                </a:ext>
              </a:extLst>
            </p:cNvPr>
            <p:cNvSpPr/>
            <p:nvPr/>
          </p:nvSpPr>
          <p:spPr bwMode="auto">
            <a:xfrm>
              <a:off x="784860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E8433A58-31A3-F841-B0A1-CA7FC2583896}"/>
                </a:ext>
              </a:extLst>
            </p:cNvPr>
            <p:cNvSpPr/>
            <p:nvPr/>
          </p:nvSpPr>
          <p:spPr>
            <a:xfrm>
              <a:off x="936940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9E6D6F67-9D20-184F-BAC2-CACF1209B5ED}"/>
                </a:ext>
              </a:extLst>
            </p:cNvPr>
            <p:cNvSpPr/>
            <p:nvPr/>
          </p:nvSpPr>
          <p:spPr>
            <a:xfrm>
              <a:off x="2764152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B4199CE6-6DAE-3A43-9002-632181BF9888}"/>
                </a:ext>
              </a:extLst>
            </p:cNvPr>
            <p:cNvSpPr/>
            <p:nvPr/>
          </p:nvSpPr>
          <p:spPr>
            <a:xfrm>
              <a:off x="4615177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A8A99726-B210-964A-B2EE-09B408E18CCF}"/>
                </a:ext>
              </a:extLst>
            </p:cNvPr>
            <p:cNvSpPr/>
            <p:nvPr/>
          </p:nvSpPr>
          <p:spPr>
            <a:xfrm>
              <a:off x="6452460" y="4664705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5614" name="Group 25613">
            <a:extLst>
              <a:ext uri="{FF2B5EF4-FFF2-40B4-BE49-F238E27FC236}">
                <a16:creationId xmlns:a16="http://schemas.microsoft.com/office/drawing/2014/main" id="{42AD469B-B3B0-0746-B740-48BFAA2906CD}"/>
              </a:ext>
            </a:extLst>
          </p:cNvPr>
          <p:cNvGrpSpPr/>
          <p:nvPr/>
        </p:nvGrpSpPr>
        <p:grpSpPr>
          <a:xfrm>
            <a:off x="3673790" y="4238805"/>
            <a:ext cx="3709466" cy="425900"/>
            <a:chOff x="3673790" y="4238805"/>
            <a:chExt cx="3709466" cy="425900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2FDB83AF-B5CF-6C4D-88E2-B48DFFF87731}"/>
                </a:ext>
              </a:extLst>
            </p:cNvPr>
            <p:cNvCxnSpPr>
              <a:cxnSpLocks/>
              <a:stCxn id="72" idx="2"/>
              <a:endCxn id="140" idx="0"/>
            </p:cNvCxnSpPr>
            <p:nvPr/>
          </p:nvCxnSpPr>
          <p:spPr>
            <a:xfrm flipH="1">
              <a:off x="3673790" y="4390256"/>
              <a:ext cx="287401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F1DD7B-4930-F44B-83DF-1EC545D35525}"/>
                </a:ext>
              </a:extLst>
            </p:cNvPr>
            <p:cNvCxnSpPr>
              <a:cxnSpLocks/>
              <a:stCxn id="73" idx="2"/>
              <a:endCxn id="141" idx="0"/>
            </p:cNvCxnSpPr>
            <p:nvPr/>
          </p:nvCxnSpPr>
          <p:spPr>
            <a:xfrm>
              <a:off x="4418391" y="4390256"/>
              <a:ext cx="1106424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214DBD9-DB2B-A641-91BB-C85C390ABB47}"/>
                </a:ext>
              </a:extLst>
            </p:cNvPr>
            <p:cNvCxnSpPr>
              <a:cxnSpLocks/>
              <a:stCxn id="79" idx="2"/>
              <a:endCxn id="142" idx="0"/>
            </p:cNvCxnSpPr>
            <p:nvPr/>
          </p:nvCxnSpPr>
          <p:spPr>
            <a:xfrm>
              <a:off x="4875591" y="4390256"/>
              <a:ext cx="2507665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36">
              <a:extLst>
                <a:ext uri="{FF2B5EF4-FFF2-40B4-BE49-F238E27FC236}">
                  <a16:creationId xmlns:a16="http://schemas.microsoft.com/office/drawing/2014/main" id="{33A4813D-72B5-6A46-B42E-E1636467A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1805" y="4238805"/>
              <a:ext cx="58541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</a:t>
              </a:r>
            </a:p>
          </p:txBody>
        </p:sp>
      </p:grp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B881917-DA92-DB49-932B-40FCA00CBC37}"/>
              </a:ext>
            </a:extLst>
          </p:cNvPr>
          <p:cNvCxnSpPr>
            <a:cxnSpLocks/>
            <a:stCxn id="122" idx="2"/>
            <a:endCxn id="96" idx="0"/>
          </p:cNvCxnSpPr>
          <p:nvPr/>
        </p:nvCxnSpPr>
        <p:spPr>
          <a:xfrm>
            <a:off x="3002596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B5BA342-31B3-914F-880D-E24DF51D8E5E}"/>
              </a:ext>
            </a:extLst>
          </p:cNvPr>
          <p:cNvCxnSpPr>
            <a:cxnSpLocks/>
            <a:stCxn id="123" idx="2"/>
            <a:endCxn id="104" idx="0"/>
          </p:cNvCxnSpPr>
          <p:nvPr/>
        </p:nvCxnSpPr>
        <p:spPr>
          <a:xfrm>
            <a:off x="3463923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84E35CF-D03F-2142-BE1E-3EFD0D55A3A9}"/>
              </a:ext>
            </a:extLst>
          </p:cNvPr>
          <p:cNvCxnSpPr>
            <a:cxnSpLocks/>
            <a:stCxn id="124" idx="2"/>
            <a:endCxn id="105" idx="0"/>
          </p:cNvCxnSpPr>
          <p:nvPr/>
        </p:nvCxnSpPr>
        <p:spPr>
          <a:xfrm>
            <a:off x="3925250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CE82DEA-267B-4141-A3A6-D54DB07D74B2}"/>
              </a:ext>
            </a:extLst>
          </p:cNvPr>
          <p:cNvCxnSpPr>
            <a:cxnSpLocks/>
          </p:cNvCxnSpPr>
          <p:nvPr/>
        </p:nvCxnSpPr>
        <p:spPr>
          <a:xfrm flipH="1">
            <a:off x="4386570" y="5238492"/>
            <a:ext cx="7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D823777-D7F5-0D4F-B592-A147F390F957}"/>
              </a:ext>
            </a:extLst>
          </p:cNvPr>
          <p:cNvCxnSpPr>
            <a:cxnSpLocks/>
            <a:stCxn id="126" idx="2"/>
            <a:endCxn id="107" idx="0"/>
          </p:cNvCxnSpPr>
          <p:nvPr/>
        </p:nvCxnSpPr>
        <p:spPr>
          <a:xfrm>
            <a:off x="4847904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88331644-8617-4545-9C99-39B81DF0B710}"/>
              </a:ext>
            </a:extLst>
          </p:cNvPr>
          <p:cNvCxnSpPr>
            <a:cxnSpLocks/>
            <a:stCxn id="127" idx="2"/>
            <a:endCxn id="108" idx="0"/>
          </p:cNvCxnSpPr>
          <p:nvPr/>
        </p:nvCxnSpPr>
        <p:spPr>
          <a:xfrm>
            <a:off x="5309231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99CDE16F-86B0-ED47-846F-56CA72A260A9}"/>
              </a:ext>
            </a:extLst>
          </p:cNvPr>
          <p:cNvCxnSpPr>
            <a:cxnSpLocks/>
            <a:stCxn id="128" idx="2"/>
            <a:endCxn id="109" idx="0"/>
          </p:cNvCxnSpPr>
          <p:nvPr/>
        </p:nvCxnSpPr>
        <p:spPr>
          <a:xfrm>
            <a:off x="5770558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01D69075-B11C-2B45-8CA4-2BD19C6175E1}"/>
              </a:ext>
            </a:extLst>
          </p:cNvPr>
          <p:cNvCxnSpPr>
            <a:cxnSpLocks/>
          </p:cNvCxnSpPr>
          <p:nvPr/>
        </p:nvCxnSpPr>
        <p:spPr>
          <a:xfrm flipH="1">
            <a:off x="6231878" y="5238492"/>
            <a:ext cx="7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4FA7F2FB-8A51-0148-99EE-1A8D6698EAA3}"/>
              </a:ext>
            </a:extLst>
          </p:cNvPr>
          <p:cNvCxnSpPr>
            <a:cxnSpLocks/>
            <a:stCxn id="130" idx="2"/>
            <a:endCxn id="111" idx="0"/>
          </p:cNvCxnSpPr>
          <p:nvPr/>
        </p:nvCxnSpPr>
        <p:spPr>
          <a:xfrm>
            <a:off x="6693212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C5EA061C-9357-D34F-AFAE-FF9A02A4C18C}"/>
              </a:ext>
            </a:extLst>
          </p:cNvPr>
          <p:cNvCxnSpPr>
            <a:cxnSpLocks/>
            <a:stCxn id="131" idx="2"/>
            <a:endCxn id="112" idx="0"/>
          </p:cNvCxnSpPr>
          <p:nvPr/>
        </p:nvCxnSpPr>
        <p:spPr>
          <a:xfrm>
            <a:off x="7154539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BAFD0AF-292F-A141-AB27-6F74D387A7C8}"/>
              </a:ext>
            </a:extLst>
          </p:cNvPr>
          <p:cNvCxnSpPr>
            <a:cxnSpLocks/>
            <a:stCxn id="132" idx="2"/>
            <a:endCxn id="113" idx="0"/>
          </p:cNvCxnSpPr>
          <p:nvPr/>
        </p:nvCxnSpPr>
        <p:spPr>
          <a:xfrm>
            <a:off x="7615866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E924A8A3-0ED2-874A-9FAB-567DAB238D24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8077200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36">
            <a:extLst>
              <a:ext uri="{FF2B5EF4-FFF2-40B4-BE49-F238E27FC236}">
                <a16:creationId xmlns:a16="http://schemas.microsoft.com/office/drawing/2014/main" id="{DD215886-ED1D-EA42-9041-68F4CA9B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4136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+10</a:t>
            </a:r>
          </a:p>
        </p:txBody>
      </p:sp>
      <p:sp>
        <p:nvSpPr>
          <p:cNvPr id="171" name="TextBox 136">
            <a:extLst>
              <a:ext uri="{FF2B5EF4-FFF2-40B4-BE49-F238E27FC236}">
                <a16:creationId xmlns:a16="http://schemas.microsoft.com/office/drawing/2014/main" id="{9E436E2C-5D22-D445-8F6D-ACD510C0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+14</a:t>
            </a:r>
          </a:p>
        </p:txBody>
      </p:sp>
      <p:sp>
        <p:nvSpPr>
          <p:cNvPr id="172" name="TextBox 136">
            <a:extLst>
              <a:ext uri="{FF2B5EF4-FFF2-40B4-BE49-F238E27FC236}">
                <a16:creationId xmlns:a16="http://schemas.microsoft.com/office/drawing/2014/main" id="{6164B33D-0B81-4145-9B9D-D111986D0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225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+20</a:t>
            </a:r>
          </a:p>
        </p:txBody>
      </p:sp>
      <p:grpSp>
        <p:nvGrpSpPr>
          <p:cNvPr id="25615" name="Group 25614">
            <a:extLst>
              <a:ext uri="{FF2B5EF4-FFF2-40B4-BE49-F238E27FC236}">
                <a16:creationId xmlns:a16="http://schemas.microsoft.com/office/drawing/2014/main" id="{E34A6695-4A6D-DD40-8D9F-719B344405B7}"/>
              </a:ext>
            </a:extLst>
          </p:cNvPr>
          <p:cNvGrpSpPr/>
          <p:nvPr/>
        </p:nvGrpSpPr>
        <p:grpSpPr>
          <a:xfrm>
            <a:off x="2763836" y="5852120"/>
            <a:ext cx="1841181" cy="457200"/>
            <a:chOff x="2763836" y="5852120"/>
            <a:chExt cx="1841181" cy="457200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B3EAFB4-195F-7547-B6E6-1B1E56D43FD1}"/>
                </a:ext>
              </a:extLst>
            </p:cNvPr>
            <p:cNvSpPr/>
            <p:nvPr/>
          </p:nvSpPr>
          <p:spPr bwMode="auto">
            <a:xfrm>
              <a:off x="2763836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C6F0172-16F7-BB46-857B-AB5AFA1A3048}"/>
                </a:ext>
              </a:extLst>
            </p:cNvPr>
            <p:cNvSpPr/>
            <p:nvPr/>
          </p:nvSpPr>
          <p:spPr bwMode="auto">
            <a:xfrm>
              <a:off x="3225163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20F5CDA-0EEB-9841-9317-C65262C56856}"/>
                </a:ext>
              </a:extLst>
            </p:cNvPr>
            <p:cNvSpPr/>
            <p:nvPr/>
          </p:nvSpPr>
          <p:spPr bwMode="auto">
            <a:xfrm>
              <a:off x="3686490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5CE4E0F-01B0-9A46-BDEF-3A3202CC34C0}"/>
                </a:ext>
              </a:extLst>
            </p:cNvPr>
            <p:cNvSpPr/>
            <p:nvPr/>
          </p:nvSpPr>
          <p:spPr bwMode="auto">
            <a:xfrm>
              <a:off x="4147817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</p:grpSp>
      <p:grpSp>
        <p:nvGrpSpPr>
          <p:cNvPr id="25616" name="Group 25615">
            <a:extLst>
              <a:ext uri="{FF2B5EF4-FFF2-40B4-BE49-F238E27FC236}">
                <a16:creationId xmlns:a16="http://schemas.microsoft.com/office/drawing/2014/main" id="{3472BC44-EE72-1A45-BDF3-72A04083F3CA}"/>
              </a:ext>
            </a:extLst>
          </p:cNvPr>
          <p:cNvGrpSpPr/>
          <p:nvPr/>
        </p:nvGrpSpPr>
        <p:grpSpPr>
          <a:xfrm>
            <a:off x="4609144" y="5852120"/>
            <a:ext cx="1841181" cy="457200"/>
            <a:chOff x="4609144" y="5852120"/>
            <a:chExt cx="1841181" cy="457200"/>
          </a:xfrm>
        </p:grpSpPr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E6A1D22-614D-E545-8CCE-D86AFE5E7DD8}"/>
                </a:ext>
              </a:extLst>
            </p:cNvPr>
            <p:cNvSpPr/>
            <p:nvPr/>
          </p:nvSpPr>
          <p:spPr bwMode="auto">
            <a:xfrm>
              <a:off x="4609144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C54D256-9340-6348-B02C-278FD8996118}"/>
                </a:ext>
              </a:extLst>
            </p:cNvPr>
            <p:cNvSpPr/>
            <p:nvPr/>
          </p:nvSpPr>
          <p:spPr bwMode="auto">
            <a:xfrm>
              <a:off x="5070471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AAD3D42-AB3F-6C48-802A-0EB10CC1CDFB}"/>
                </a:ext>
              </a:extLst>
            </p:cNvPr>
            <p:cNvSpPr/>
            <p:nvPr/>
          </p:nvSpPr>
          <p:spPr bwMode="auto">
            <a:xfrm>
              <a:off x="5531798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4A4FFA-DEAF-444C-861C-03900CB27E08}"/>
                </a:ext>
              </a:extLst>
            </p:cNvPr>
            <p:cNvSpPr/>
            <p:nvPr/>
          </p:nvSpPr>
          <p:spPr bwMode="auto">
            <a:xfrm>
              <a:off x="5993125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</p:grpSp>
      <p:grpSp>
        <p:nvGrpSpPr>
          <p:cNvPr id="25617" name="Group 25616">
            <a:extLst>
              <a:ext uri="{FF2B5EF4-FFF2-40B4-BE49-F238E27FC236}">
                <a16:creationId xmlns:a16="http://schemas.microsoft.com/office/drawing/2014/main" id="{964D7869-9BF3-6E4F-9EEC-15A4AD087DDA}"/>
              </a:ext>
            </a:extLst>
          </p:cNvPr>
          <p:cNvGrpSpPr/>
          <p:nvPr/>
        </p:nvGrpSpPr>
        <p:grpSpPr>
          <a:xfrm>
            <a:off x="6454452" y="5852120"/>
            <a:ext cx="1841188" cy="457200"/>
            <a:chOff x="6454452" y="5852120"/>
            <a:chExt cx="1841188" cy="4572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1FC273A-EB98-444C-B82B-3ED03718C0CE}"/>
                </a:ext>
              </a:extLst>
            </p:cNvPr>
            <p:cNvSpPr/>
            <p:nvPr/>
          </p:nvSpPr>
          <p:spPr bwMode="auto">
            <a:xfrm>
              <a:off x="6454452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B3D14F4A-0686-3041-9AA5-EC1E48CE7B79}"/>
                </a:ext>
              </a:extLst>
            </p:cNvPr>
            <p:cNvSpPr/>
            <p:nvPr/>
          </p:nvSpPr>
          <p:spPr bwMode="auto">
            <a:xfrm>
              <a:off x="6915779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85D88F5-0832-7D4E-B437-6100190F9577}"/>
                </a:ext>
              </a:extLst>
            </p:cNvPr>
            <p:cNvSpPr/>
            <p:nvPr/>
          </p:nvSpPr>
          <p:spPr bwMode="auto">
            <a:xfrm>
              <a:off x="7377106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A8CC3146-3E1E-8E43-AE70-71D6D2C540FA}"/>
                </a:ext>
              </a:extLst>
            </p:cNvPr>
            <p:cNvSpPr/>
            <p:nvPr/>
          </p:nvSpPr>
          <p:spPr bwMode="auto">
            <a:xfrm>
              <a:off x="7838440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sp>
        <p:nvSpPr>
          <p:cNvPr id="25627" name="Arc 25626">
            <a:extLst>
              <a:ext uri="{FF2B5EF4-FFF2-40B4-BE49-F238E27FC236}">
                <a16:creationId xmlns:a16="http://schemas.microsoft.com/office/drawing/2014/main" id="{DE5C6868-40E5-204F-AF33-730AED436957}"/>
              </a:ext>
            </a:extLst>
          </p:cNvPr>
          <p:cNvSpPr/>
          <p:nvPr/>
        </p:nvSpPr>
        <p:spPr>
          <a:xfrm>
            <a:off x="611560" y="3125749"/>
            <a:ext cx="622920" cy="1527388"/>
          </a:xfrm>
          <a:prstGeom prst="arc">
            <a:avLst>
              <a:gd name="adj1" fmla="val 5253048"/>
              <a:gd name="adj2" fmla="val 16232923"/>
            </a:avLst>
          </a:prstGeom>
          <a:ln w="28575">
            <a:solidFill>
              <a:srgbClr val="002060"/>
            </a:solidFill>
            <a:prstDash val="dash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7F55DE73-86AB-C840-AEE8-8DC05E890E37}"/>
              </a:ext>
            </a:extLst>
          </p:cNvPr>
          <p:cNvCxnSpPr>
            <a:cxnSpLocks/>
          </p:cNvCxnSpPr>
          <p:nvPr/>
        </p:nvCxnSpPr>
        <p:spPr>
          <a:xfrm>
            <a:off x="971599" y="3275692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5821E187-EE5E-1642-BA5D-1FB355C20BC8}"/>
              </a:ext>
            </a:extLst>
          </p:cNvPr>
          <p:cNvSpPr txBox="1"/>
          <p:nvPr/>
        </p:nvSpPr>
        <p:spPr>
          <a:xfrm>
            <a:off x="6318750" y="3284984"/>
            <a:ext cx="26457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9300"/>
                </a:solidFill>
              </a:rPr>
              <a:t>Inter-block synchronization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Kernel termination and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Scan on CPU, 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Launch new scan kernel on GPU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Atomic operations in global memory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E856EE82-B304-C24B-96ED-40D76FF0AF53}"/>
              </a:ext>
            </a:extLst>
          </p:cNvPr>
          <p:cNvCxnSpPr>
            <a:cxnSpLocks/>
          </p:cNvCxnSpPr>
          <p:nvPr/>
        </p:nvCxnSpPr>
        <p:spPr>
          <a:xfrm>
            <a:off x="971600" y="4509120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59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Parallel Patterns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1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Per-Block (Inclusive) Scan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Inside a thread block, we can </a:t>
            </a:r>
            <a:r>
              <a:rPr lang="en-US" dirty="0">
                <a:solidFill>
                  <a:srgbClr val="00B050"/>
                </a:solidFill>
              </a:rPr>
              <a:t>also apply a hierarchical approach</a:t>
            </a:r>
          </a:p>
          <a:p>
            <a:pPr lvl="1"/>
            <a:r>
              <a:rPr lang="en-US" dirty="0"/>
              <a:t>Warps</a:t>
            </a:r>
          </a:p>
          <a:p>
            <a:pPr lvl="1"/>
            <a:r>
              <a:rPr lang="en-US" dirty="0"/>
              <a:t>Threads</a:t>
            </a:r>
          </a:p>
          <a:p>
            <a:endParaRPr lang="en-US" dirty="0"/>
          </a:p>
          <a:p>
            <a:r>
              <a:rPr lang="en-US" dirty="0"/>
              <a:t>Let’s start with the basic algorithms</a:t>
            </a:r>
          </a:p>
          <a:p>
            <a:pPr lvl="1"/>
            <a:r>
              <a:rPr lang="en-US" dirty="0" err="1"/>
              <a:t>Kogge</a:t>
            </a:r>
            <a:r>
              <a:rPr lang="en-US" dirty="0"/>
              <a:t>-Stone</a:t>
            </a:r>
          </a:p>
          <a:p>
            <a:pPr lvl="1"/>
            <a:r>
              <a:rPr lang="en-US" dirty="0"/>
              <a:t>Brent-Kung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48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Kogge</a:t>
            </a:r>
            <a:r>
              <a:rPr lang="en-US" sz="4000" dirty="0"/>
              <a:t>-Stone Parallel (Inclusive) Scan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118623"/>
              </p:ext>
            </p:extLst>
          </p:nvPr>
        </p:nvGraphicFramePr>
        <p:xfrm>
          <a:off x="2804673" y="2195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805646"/>
              </p:ext>
            </p:extLst>
          </p:nvPr>
        </p:nvGraphicFramePr>
        <p:xfrm>
          <a:off x="2804673" y="3147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48687"/>
              </p:ext>
            </p:extLst>
          </p:nvPr>
        </p:nvGraphicFramePr>
        <p:xfrm>
          <a:off x="2804673" y="4100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258085"/>
              </p:ext>
            </p:extLst>
          </p:nvPr>
        </p:nvGraphicFramePr>
        <p:xfrm>
          <a:off x="2804673" y="5052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5" name="Freeform 44"/>
          <p:cNvSpPr/>
          <p:nvPr/>
        </p:nvSpPr>
        <p:spPr>
          <a:xfrm>
            <a:off x="2960243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3416788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3873333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4329878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786423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5242968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5699513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6156059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5769099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869447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940299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40647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6226299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5326647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4397499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497847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4850177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3950525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5307377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407725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4871708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042908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>
            <a:off x="533002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350122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5787248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3958448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6224038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4395238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2336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7764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33402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87682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390125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932925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4904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0332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H="1">
            <a:off x="5786699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5329499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>
            <a:off x="484280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438560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394315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348595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3" name="Slide Number Placeholder 4">
            <a:extLst>
              <a:ext uri="{FF2B5EF4-FFF2-40B4-BE49-F238E27FC236}">
                <a16:creationId xmlns:a16="http://schemas.microsoft.com/office/drawing/2014/main" id="{63302B74-55A4-354C-9887-86A38C71B5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54" name="TextBox 610">
            <a:extLst>
              <a:ext uri="{FF2B5EF4-FFF2-40B4-BE49-F238E27FC236}">
                <a16:creationId xmlns:a16="http://schemas.microsoft.com/office/drawing/2014/main" id="{9C3949CF-F70B-C040-98FD-AFEEE0254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1983638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Kogge</a:t>
            </a:r>
            <a:r>
              <a:rPr lang="en-US" sz="3200" dirty="0"/>
              <a:t>-Stone Parallel (Inclusive) Scan Code</a:t>
            </a:r>
          </a:p>
        </p:txBody>
      </p:sp>
      <p:sp>
        <p:nvSpPr>
          <p:cNvPr id="3" name="Rectangle 2"/>
          <p:cNvSpPr/>
          <p:nvPr/>
        </p:nvSpPr>
        <p:spPr>
          <a:xfrm>
            <a:off x="722299" y="1117768"/>
            <a:ext cx="769940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4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4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+ 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output[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 = input[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__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4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4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1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&lt;= BLOCK_DIM/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*=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4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v;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&gt;= stride) {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v = output[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- stride];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__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&gt;= stride) {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output[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 += v;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__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== BLOCK_DIM -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1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 = output[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</p:txBody>
      </p:sp>
      <p:sp>
        <p:nvSpPr>
          <p:cNvPr id="4" name="Line Callout 1 (No Border) 3"/>
          <p:cNvSpPr/>
          <p:nvPr/>
        </p:nvSpPr>
        <p:spPr>
          <a:xfrm>
            <a:off x="5194407" y="3481654"/>
            <a:ext cx="2735516" cy="612648"/>
          </a:xfrm>
          <a:prstGeom prst="callout1">
            <a:avLst>
              <a:gd name="adj1" fmla="val 45577"/>
              <a:gd name="adj2" fmla="val 8483"/>
              <a:gd name="adj3" fmla="val 62330"/>
              <a:gd name="adj4" fmla="val -63052"/>
            </a:avLst>
          </a:prstGeom>
          <a:ln>
            <a:solidFill>
              <a:srgbClr val="FF93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9300"/>
                </a:solidFill>
              </a:rPr>
              <a:t>Wait for everyone to read before updating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A5B52E-4343-504D-A147-8F2D5CA724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6" name="TextBox 610">
            <a:extLst>
              <a:ext uri="{FF2B5EF4-FFF2-40B4-BE49-F238E27FC236}">
                <a16:creationId xmlns:a16="http://schemas.microsoft.com/office/drawing/2014/main" id="{A9B5C305-1F6F-DE48-83DA-3E7421E61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215CE5-988E-5845-AC05-E0DBAE0B4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0273" y="4291855"/>
            <a:ext cx="1800200" cy="2017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6308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/>
              <a:t>Kogge</a:t>
            </a:r>
            <a:r>
              <a:rPr lang="en-US" sz="4000" dirty="0"/>
              <a:t>-Stone Parallel (Inclusive) Scan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850164"/>
              </p:ext>
            </p:extLst>
          </p:nvPr>
        </p:nvGraphicFramePr>
        <p:xfrm>
          <a:off x="2804673" y="2195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335223"/>
              </p:ext>
            </p:extLst>
          </p:nvPr>
        </p:nvGraphicFramePr>
        <p:xfrm>
          <a:off x="2804673" y="3147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700307"/>
              </p:ext>
            </p:extLst>
          </p:nvPr>
        </p:nvGraphicFramePr>
        <p:xfrm>
          <a:off x="2804673" y="4100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511953"/>
              </p:ext>
            </p:extLst>
          </p:nvPr>
        </p:nvGraphicFramePr>
        <p:xfrm>
          <a:off x="2804673" y="5052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5" name="Freeform 44"/>
          <p:cNvSpPr/>
          <p:nvPr/>
        </p:nvSpPr>
        <p:spPr>
          <a:xfrm>
            <a:off x="295234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340889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386543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432198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77852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523507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569161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6148163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57617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8620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932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33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6218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5319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43901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4904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48428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39431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53000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4003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486207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03327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>
            <a:off x="5320388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3491588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577761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394881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621440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438560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62336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7764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33402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87682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390125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932925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4904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0332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H="1">
            <a:off x="5786699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5329499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>
            <a:off x="484280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438560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394315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348595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3" name="Left Brace 52"/>
          <p:cNvSpPr/>
          <p:nvPr/>
        </p:nvSpPr>
        <p:spPr>
          <a:xfrm>
            <a:off x="2494033" y="2052856"/>
            <a:ext cx="156959" cy="3555201"/>
          </a:xfrm>
          <a:prstGeom prst="leftBrac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109412" y="3506915"/>
            <a:ext cx="2340352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Observation:</a:t>
            </a:r>
            <a:r>
              <a:rPr lang="en-US" dirty="0"/>
              <a:t> memory locations are reused</a:t>
            </a:r>
          </a:p>
        </p:txBody>
      </p:sp>
      <p:sp>
        <p:nvSpPr>
          <p:cNvPr id="59" name="Slide Number Placeholder 4">
            <a:extLst>
              <a:ext uri="{FF2B5EF4-FFF2-40B4-BE49-F238E27FC236}">
                <a16:creationId xmlns:a16="http://schemas.microsoft.com/office/drawing/2014/main" id="{2DD49670-5399-524C-9DE0-5241B22D766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60" name="TextBox 610">
            <a:extLst>
              <a:ext uri="{FF2B5EF4-FFF2-40B4-BE49-F238E27FC236}">
                <a16:creationId xmlns:a16="http://schemas.microsoft.com/office/drawing/2014/main" id="{84BA9677-1E0D-5447-A062-5AD3E3269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2288238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Shared Memory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105156"/>
              </p:ext>
            </p:extLst>
          </p:nvPr>
        </p:nvGraphicFramePr>
        <p:xfrm>
          <a:off x="2804673" y="2195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908163"/>
              </p:ext>
            </p:extLst>
          </p:nvPr>
        </p:nvGraphicFramePr>
        <p:xfrm>
          <a:off x="2804673" y="3147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595230"/>
              </p:ext>
            </p:extLst>
          </p:nvPr>
        </p:nvGraphicFramePr>
        <p:xfrm>
          <a:off x="2804673" y="4100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691297"/>
              </p:ext>
            </p:extLst>
          </p:nvPr>
        </p:nvGraphicFramePr>
        <p:xfrm>
          <a:off x="2804673" y="5052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5" name="Freeform 44"/>
          <p:cNvSpPr/>
          <p:nvPr/>
        </p:nvSpPr>
        <p:spPr>
          <a:xfrm>
            <a:off x="295234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340889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386543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432198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77852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523507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569161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6148163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57617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8620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932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33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6218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5319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43901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4904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48428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39431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53000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4003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486207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03327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>
            <a:off x="5320388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3491588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577761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394881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621440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438560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Left Brace 1"/>
          <p:cNvSpPr/>
          <p:nvPr/>
        </p:nvSpPr>
        <p:spPr>
          <a:xfrm>
            <a:off x="2494033" y="2052856"/>
            <a:ext cx="156959" cy="3555201"/>
          </a:xfrm>
          <a:prstGeom prst="leftBrac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9412" y="3230291"/>
            <a:ext cx="2340352" cy="230832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Optimization:</a:t>
            </a:r>
            <a:r>
              <a:rPr lang="en-US" dirty="0"/>
              <a:t> load once to a </a:t>
            </a:r>
            <a:r>
              <a:rPr lang="en-US" b="1" dirty="0">
                <a:solidFill>
                  <a:schemeClr val="accent6"/>
                </a:solidFill>
              </a:rPr>
              <a:t>shared memory </a:t>
            </a:r>
            <a:r>
              <a:rPr lang="en-US" dirty="0"/>
              <a:t>buffer and perform successive reads and writes to the same array can be done in shared memory</a:t>
            </a:r>
          </a:p>
        </p:txBody>
      </p:sp>
      <p:cxnSp>
        <p:nvCxnSpPr>
          <p:cNvPr id="59" name="Straight Arrow Connector 58"/>
          <p:cNvCxnSpPr/>
          <p:nvPr/>
        </p:nvCxnSpPr>
        <p:spPr>
          <a:xfrm flipH="1">
            <a:off x="62336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57764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>
            <a:off x="533402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487682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H="1">
            <a:off x="4390125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3932925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H="1">
            <a:off x="34904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30332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H="1">
            <a:off x="5786699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5329499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>
            <a:off x="484280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438560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394315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348595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5" name="Slide Number Placeholder 4">
            <a:extLst>
              <a:ext uri="{FF2B5EF4-FFF2-40B4-BE49-F238E27FC236}">
                <a16:creationId xmlns:a16="http://schemas.microsoft.com/office/drawing/2014/main" id="{69685B85-4344-CB4C-A10B-C97A090E58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86" name="TextBox 610">
            <a:extLst>
              <a:ext uri="{FF2B5EF4-FFF2-40B4-BE49-F238E27FC236}">
                <a16:creationId xmlns:a16="http://schemas.microsoft.com/office/drawing/2014/main" id="{99FBEA79-F92E-264B-A56E-79D49C51F9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11690538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Shared Memory Code</a:t>
            </a:r>
          </a:p>
        </p:txBody>
      </p:sp>
      <p:sp>
        <p:nvSpPr>
          <p:cNvPr id="4" name="Rectangle 3"/>
          <p:cNvSpPr/>
          <p:nvPr/>
        </p:nvSpPr>
        <p:spPr>
          <a:xfrm>
            <a:off x="722299" y="1052736"/>
            <a:ext cx="768403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4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4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+ 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400" dirty="0">
                <a:solidFill>
                  <a:srgbClr val="00BF00"/>
                </a:solidFill>
                <a:latin typeface="Lucida Console" panose="020B0609040504020204" pitchFamily="49" charset="0"/>
              </a:rPr>
              <a:t>__shared__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4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buffer_s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[BLOCK_DIM];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buffer_s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 = input[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__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4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4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1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&lt;= BLOCK_DIM/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*=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4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v;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&gt;= stride) {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v =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buffer_s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- stride];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__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&gt;= stride) {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buffer_s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 += v;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__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    if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== BLOCK_DIM - </a:t>
            </a:r>
            <a:r>
              <a:rPr lang="en-US" sz="1400" dirty="0">
                <a:solidFill>
                  <a:srgbClr val="BFBF00"/>
                </a:solidFill>
                <a:latin typeface="Lucida Console" panose="020B0609040504020204" pitchFamily="49" charset="0"/>
              </a:rPr>
              <a:t>1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 =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buffer_s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endParaRPr lang="en-US" sz="14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    output[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 = 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buffer_s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4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4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4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  <a:endParaRPr lang="en-US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B264DC-5A47-E245-9C4B-0AF2CF2D61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6" name="TextBox 610">
            <a:extLst>
              <a:ext uri="{FF2B5EF4-FFF2-40B4-BE49-F238E27FC236}">
                <a16:creationId xmlns:a16="http://schemas.microsoft.com/office/drawing/2014/main" id="{6F793498-0E62-D647-9B40-84F29C14AF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24114194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Double Buffering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260895"/>
              </p:ext>
            </p:extLst>
          </p:nvPr>
        </p:nvGraphicFramePr>
        <p:xfrm>
          <a:off x="2804673" y="2195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415800"/>
              </p:ext>
            </p:extLst>
          </p:nvPr>
        </p:nvGraphicFramePr>
        <p:xfrm>
          <a:off x="2804673" y="3147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358845"/>
              </p:ext>
            </p:extLst>
          </p:nvPr>
        </p:nvGraphicFramePr>
        <p:xfrm>
          <a:off x="2804673" y="41004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224833"/>
              </p:ext>
            </p:extLst>
          </p:nvPr>
        </p:nvGraphicFramePr>
        <p:xfrm>
          <a:off x="2804673" y="505295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5" name="Freeform 44"/>
          <p:cNvSpPr/>
          <p:nvPr/>
        </p:nvSpPr>
        <p:spPr>
          <a:xfrm>
            <a:off x="295234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340889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386543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432198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477852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5235072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5691617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6148163" y="1412776"/>
            <a:ext cx="150645" cy="640080"/>
          </a:xfrm>
          <a:custGeom>
            <a:avLst/>
            <a:gdLst>
              <a:gd name="connsiteX0" fmla="*/ 127000 w 196850"/>
              <a:gd name="connsiteY0" fmla="*/ 0 h 1625600"/>
              <a:gd name="connsiteX1" fmla="*/ 82550 w 196850"/>
              <a:gd name="connsiteY1" fmla="*/ 38100 h 1625600"/>
              <a:gd name="connsiteX2" fmla="*/ 50800 w 196850"/>
              <a:gd name="connsiteY2" fmla="*/ 76200 h 1625600"/>
              <a:gd name="connsiteX3" fmla="*/ 19050 w 196850"/>
              <a:gd name="connsiteY3" fmla="*/ 133350 h 1625600"/>
              <a:gd name="connsiteX4" fmla="*/ 0 w 196850"/>
              <a:gd name="connsiteY4" fmla="*/ 196850 h 1625600"/>
              <a:gd name="connsiteX5" fmla="*/ 25400 w 196850"/>
              <a:gd name="connsiteY5" fmla="*/ 323850 h 1625600"/>
              <a:gd name="connsiteX6" fmla="*/ 50800 w 196850"/>
              <a:gd name="connsiteY6" fmla="*/ 361950 h 1625600"/>
              <a:gd name="connsiteX7" fmla="*/ 82550 w 196850"/>
              <a:gd name="connsiteY7" fmla="*/ 393700 h 1625600"/>
              <a:gd name="connsiteX8" fmla="*/ 101600 w 196850"/>
              <a:gd name="connsiteY8" fmla="*/ 400050 h 1625600"/>
              <a:gd name="connsiteX9" fmla="*/ 165100 w 196850"/>
              <a:gd name="connsiteY9" fmla="*/ 476250 h 1625600"/>
              <a:gd name="connsiteX10" fmla="*/ 177800 w 196850"/>
              <a:gd name="connsiteY10" fmla="*/ 495300 h 1625600"/>
              <a:gd name="connsiteX11" fmla="*/ 184150 w 196850"/>
              <a:gd name="connsiteY11" fmla="*/ 514350 h 1625600"/>
              <a:gd name="connsiteX12" fmla="*/ 190500 w 196850"/>
              <a:gd name="connsiteY12" fmla="*/ 552450 h 1625600"/>
              <a:gd name="connsiteX13" fmla="*/ 196850 w 196850"/>
              <a:gd name="connsiteY13" fmla="*/ 577850 h 1625600"/>
              <a:gd name="connsiteX14" fmla="*/ 190500 w 196850"/>
              <a:gd name="connsiteY14" fmla="*/ 660400 h 1625600"/>
              <a:gd name="connsiteX15" fmla="*/ 158750 w 196850"/>
              <a:gd name="connsiteY15" fmla="*/ 717550 h 1625600"/>
              <a:gd name="connsiteX16" fmla="*/ 139700 w 196850"/>
              <a:gd name="connsiteY16" fmla="*/ 736600 h 1625600"/>
              <a:gd name="connsiteX17" fmla="*/ 107950 w 196850"/>
              <a:gd name="connsiteY17" fmla="*/ 768350 h 1625600"/>
              <a:gd name="connsiteX18" fmla="*/ 95250 w 196850"/>
              <a:gd name="connsiteY18" fmla="*/ 787400 h 1625600"/>
              <a:gd name="connsiteX19" fmla="*/ 88900 w 196850"/>
              <a:gd name="connsiteY19" fmla="*/ 806450 h 1625600"/>
              <a:gd name="connsiteX20" fmla="*/ 69850 w 196850"/>
              <a:gd name="connsiteY20" fmla="*/ 819150 h 1625600"/>
              <a:gd name="connsiteX21" fmla="*/ 44450 w 196850"/>
              <a:gd name="connsiteY21" fmla="*/ 863600 h 1625600"/>
              <a:gd name="connsiteX22" fmla="*/ 31750 w 196850"/>
              <a:gd name="connsiteY22" fmla="*/ 882650 h 1625600"/>
              <a:gd name="connsiteX23" fmla="*/ 19050 w 196850"/>
              <a:gd name="connsiteY23" fmla="*/ 927100 h 1625600"/>
              <a:gd name="connsiteX24" fmla="*/ 31750 w 196850"/>
              <a:gd name="connsiteY24" fmla="*/ 1060450 h 1625600"/>
              <a:gd name="connsiteX25" fmla="*/ 63500 w 196850"/>
              <a:gd name="connsiteY25" fmla="*/ 1092200 h 1625600"/>
              <a:gd name="connsiteX26" fmla="*/ 76200 w 196850"/>
              <a:gd name="connsiteY26" fmla="*/ 1111250 h 1625600"/>
              <a:gd name="connsiteX27" fmla="*/ 114300 w 196850"/>
              <a:gd name="connsiteY27" fmla="*/ 1136650 h 1625600"/>
              <a:gd name="connsiteX28" fmla="*/ 120650 w 196850"/>
              <a:gd name="connsiteY28" fmla="*/ 1155700 h 1625600"/>
              <a:gd name="connsiteX29" fmla="*/ 139700 w 196850"/>
              <a:gd name="connsiteY29" fmla="*/ 1168400 h 1625600"/>
              <a:gd name="connsiteX30" fmla="*/ 165100 w 196850"/>
              <a:gd name="connsiteY30" fmla="*/ 1187450 h 1625600"/>
              <a:gd name="connsiteX31" fmla="*/ 190500 w 196850"/>
              <a:gd name="connsiteY31" fmla="*/ 1225550 h 1625600"/>
              <a:gd name="connsiteX32" fmla="*/ 196850 w 196850"/>
              <a:gd name="connsiteY32" fmla="*/ 1250950 h 1625600"/>
              <a:gd name="connsiteX33" fmla="*/ 190500 w 196850"/>
              <a:gd name="connsiteY33" fmla="*/ 1339850 h 1625600"/>
              <a:gd name="connsiteX34" fmla="*/ 171450 w 196850"/>
              <a:gd name="connsiteY34" fmla="*/ 1403350 h 1625600"/>
              <a:gd name="connsiteX35" fmla="*/ 158750 w 196850"/>
              <a:gd name="connsiteY35" fmla="*/ 1422400 h 1625600"/>
              <a:gd name="connsiteX36" fmla="*/ 152400 w 196850"/>
              <a:gd name="connsiteY36" fmla="*/ 1441450 h 1625600"/>
              <a:gd name="connsiteX37" fmla="*/ 127000 w 196850"/>
              <a:gd name="connsiteY37" fmla="*/ 1498600 h 1625600"/>
              <a:gd name="connsiteX38" fmla="*/ 95250 w 196850"/>
              <a:gd name="connsiteY38" fmla="*/ 1555750 h 1625600"/>
              <a:gd name="connsiteX39" fmla="*/ 95250 w 196850"/>
              <a:gd name="connsiteY39" fmla="*/ 162560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6850" h="1625600">
                <a:moveTo>
                  <a:pt x="127000" y="0"/>
                </a:moveTo>
                <a:cubicBezTo>
                  <a:pt x="72901" y="32460"/>
                  <a:pt x="111869" y="2917"/>
                  <a:pt x="82550" y="38100"/>
                </a:cubicBezTo>
                <a:cubicBezTo>
                  <a:pt x="68308" y="55190"/>
                  <a:pt x="59809" y="55930"/>
                  <a:pt x="50800" y="76200"/>
                </a:cubicBezTo>
                <a:cubicBezTo>
                  <a:pt x="25936" y="132143"/>
                  <a:pt x="53821" y="98579"/>
                  <a:pt x="19050" y="133350"/>
                </a:cubicBezTo>
                <a:cubicBezTo>
                  <a:pt x="3590" y="179729"/>
                  <a:pt x="9597" y="158463"/>
                  <a:pt x="0" y="196850"/>
                </a:cubicBezTo>
                <a:cubicBezTo>
                  <a:pt x="14593" y="299002"/>
                  <a:pt x="3234" y="257352"/>
                  <a:pt x="25400" y="323850"/>
                </a:cubicBezTo>
                <a:cubicBezTo>
                  <a:pt x="30227" y="338330"/>
                  <a:pt x="42333" y="349250"/>
                  <a:pt x="50800" y="361950"/>
                </a:cubicBezTo>
                <a:cubicBezTo>
                  <a:pt x="63500" y="381000"/>
                  <a:pt x="61383" y="383117"/>
                  <a:pt x="82550" y="393700"/>
                </a:cubicBezTo>
                <a:cubicBezTo>
                  <a:pt x="88537" y="396693"/>
                  <a:pt x="95250" y="397933"/>
                  <a:pt x="101600" y="400050"/>
                </a:cubicBezTo>
                <a:cubicBezTo>
                  <a:pt x="150493" y="448943"/>
                  <a:pt x="129737" y="423206"/>
                  <a:pt x="165100" y="476250"/>
                </a:cubicBezTo>
                <a:cubicBezTo>
                  <a:pt x="169333" y="482600"/>
                  <a:pt x="175387" y="488060"/>
                  <a:pt x="177800" y="495300"/>
                </a:cubicBezTo>
                <a:cubicBezTo>
                  <a:pt x="179917" y="501650"/>
                  <a:pt x="182698" y="507816"/>
                  <a:pt x="184150" y="514350"/>
                </a:cubicBezTo>
                <a:cubicBezTo>
                  <a:pt x="186943" y="526919"/>
                  <a:pt x="187975" y="539825"/>
                  <a:pt x="190500" y="552450"/>
                </a:cubicBezTo>
                <a:cubicBezTo>
                  <a:pt x="192212" y="561008"/>
                  <a:pt x="194733" y="569383"/>
                  <a:pt x="196850" y="577850"/>
                </a:cubicBezTo>
                <a:cubicBezTo>
                  <a:pt x="194733" y="605367"/>
                  <a:pt x="193923" y="633015"/>
                  <a:pt x="190500" y="660400"/>
                </a:cubicBezTo>
                <a:cubicBezTo>
                  <a:pt x="188219" y="678652"/>
                  <a:pt x="167578" y="708722"/>
                  <a:pt x="158750" y="717550"/>
                </a:cubicBezTo>
                <a:cubicBezTo>
                  <a:pt x="152400" y="723900"/>
                  <a:pt x="145449" y="729701"/>
                  <a:pt x="139700" y="736600"/>
                </a:cubicBezTo>
                <a:cubicBezTo>
                  <a:pt x="113242" y="768350"/>
                  <a:pt x="142875" y="745067"/>
                  <a:pt x="107950" y="768350"/>
                </a:cubicBezTo>
                <a:cubicBezTo>
                  <a:pt x="103717" y="774700"/>
                  <a:pt x="98663" y="780574"/>
                  <a:pt x="95250" y="787400"/>
                </a:cubicBezTo>
                <a:cubicBezTo>
                  <a:pt x="92257" y="793387"/>
                  <a:pt x="93081" y="801223"/>
                  <a:pt x="88900" y="806450"/>
                </a:cubicBezTo>
                <a:cubicBezTo>
                  <a:pt x="84132" y="812409"/>
                  <a:pt x="76200" y="814917"/>
                  <a:pt x="69850" y="819150"/>
                </a:cubicBezTo>
                <a:cubicBezTo>
                  <a:pt x="38908" y="865562"/>
                  <a:pt x="76676" y="807204"/>
                  <a:pt x="44450" y="863600"/>
                </a:cubicBezTo>
                <a:cubicBezTo>
                  <a:pt x="40664" y="870226"/>
                  <a:pt x="35163" y="875824"/>
                  <a:pt x="31750" y="882650"/>
                </a:cubicBezTo>
                <a:cubicBezTo>
                  <a:pt x="27195" y="891760"/>
                  <a:pt x="21085" y="918962"/>
                  <a:pt x="19050" y="927100"/>
                </a:cubicBezTo>
                <a:cubicBezTo>
                  <a:pt x="19267" y="930136"/>
                  <a:pt x="24826" y="1037369"/>
                  <a:pt x="31750" y="1060450"/>
                </a:cubicBezTo>
                <a:cubicBezTo>
                  <a:pt x="37042" y="1078089"/>
                  <a:pt x="49742" y="1083028"/>
                  <a:pt x="63500" y="1092200"/>
                </a:cubicBezTo>
                <a:cubicBezTo>
                  <a:pt x="67733" y="1098550"/>
                  <a:pt x="70457" y="1106224"/>
                  <a:pt x="76200" y="1111250"/>
                </a:cubicBezTo>
                <a:cubicBezTo>
                  <a:pt x="87687" y="1121301"/>
                  <a:pt x="114300" y="1136650"/>
                  <a:pt x="114300" y="1136650"/>
                </a:cubicBezTo>
                <a:cubicBezTo>
                  <a:pt x="116417" y="1143000"/>
                  <a:pt x="116469" y="1150473"/>
                  <a:pt x="120650" y="1155700"/>
                </a:cubicBezTo>
                <a:cubicBezTo>
                  <a:pt x="125418" y="1161659"/>
                  <a:pt x="133490" y="1163964"/>
                  <a:pt x="139700" y="1168400"/>
                </a:cubicBezTo>
                <a:cubicBezTo>
                  <a:pt x="148312" y="1174551"/>
                  <a:pt x="158069" y="1179540"/>
                  <a:pt x="165100" y="1187450"/>
                </a:cubicBezTo>
                <a:cubicBezTo>
                  <a:pt x="175241" y="1198858"/>
                  <a:pt x="190500" y="1225550"/>
                  <a:pt x="190500" y="1225550"/>
                </a:cubicBezTo>
                <a:cubicBezTo>
                  <a:pt x="192617" y="1234017"/>
                  <a:pt x="196850" y="1242223"/>
                  <a:pt x="196850" y="1250950"/>
                </a:cubicBezTo>
                <a:cubicBezTo>
                  <a:pt x="196850" y="1280659"/>
                  <a:pt x="193781" y="1310323"/>
                  <a:pt x="190500" y="1339850"/>
                </a:cubicBezTo>
                <a:cubicBezTo>
                  <a:pt x="188901" y="1354245"/>
                  <a:pt x="174642" y="1393773"/>
                  <a:pt x="171450" y="1403350"/>
                </a:cubicBezTo>
                <a:cubicBezTo>
                  <a:pt x="169037" y="1410590"/>
                  <a:pt x="162163" y="1415574"/>
                  <a:pt x="158750" y="1422400"/>
                </a:cubicBezTo>
                <a:cubicBezTo>
                  <a:pt x="155757" y="1428387"/>
                  <a:pt x="155393" y="1435463"/>
                  <a:pt x="152400" y="1441450"/>
                </a:cubicBezTo>
                <a:cubicBezTo>
                  <a:pt x="122211" y="1501827"/>
                  <a:pt x="159765" y="1400306"/>
                  <a:pt x="127000" y="1498600"/>
                </a:cubicBezTo>
                <a:cubicBezTo>
                  <a:pt x="119404" y="1521388"/>
                  <a:pt x="96991" y="1531377"/>
                  <a:pt x="95250" y="1555750"/>
                </a:cubicBezTo>
                <a:cubicBezTo>
                  <a:pt x="93591" y="1578974"/>
                  <a:pt x="95250" y="1602317"/>
                  <a:pt x="95250" y="1625600"/>
                </a:cubicBezTo>
              </a:path>
            </a:pathLst>
          </a:custGeom>
          <a:ln w="28575">
            <a:solidFill>
              <a:srgbClr val="00B05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57617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8620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932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033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62189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53192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4390125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3490473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48428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39431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 flipH="1">
            <a:off x="5300003" y="36051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4400351" y="3605152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486207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303327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H="1">
            <a:off x="5320388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3491588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H="1">
            <a:off x="577761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394881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H="1">
            <a:off x="6214403" y="4557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>
            <a:off x="4385603" y="4557652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816416" y="2239386"/>
            <a:ext cx="873957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buffer1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816416" y="3191886"/>
            <a:ext cx="873957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buffer2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816416" y="4129832"/>
            <a:ext cx="873957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buffer1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816416" y="5082332"/>
            <a:ext cx="873957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buffer2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28600" y="5733256"/>
            <a:ext cx="861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u="sng" dirty="0"/>
              <a:t>Optimization:</a:t>
            </a:r>
            <a:r>
              <a:rPr lang="en-US" sz="1600" dirty="0"/>
              <a:t> eliminate one synchronization by using two buffers and alternating them as the input/output buffer (called </a:t>
            </a:r>
            <a:r>
              <a:rPr lang="en-US" sz="1600" b="1" dirty="0">
                <a:solidFill>
                  <a:schemeClr val="accent2"/>
                </a:solidFill>
              </a:rPr>
              <a:t>double buffering</a:t>
            </a:r>
            <a:r>
              <a:rPr lang="en-US" sz="1600" dirty="0"/>
              <a:t>)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462273" y="2708920"/>
            <a:ext cx="2619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 = </a:t>
            </a:r>
            <a:r>
              <a:rPr lang="en-US" sz="1600" dirty="0">
                <a:solidFill>
                  <a:schemeClr val="accent6"/>
                </a:solidFill>
              </a:rPr>
              <a:t>buffer1</a:t>
            </a:r>
            <a:r>
              <a:rPr lang="en-US" sz="1600" dirty="0"/>
              <a:t>, out = </a:t>
            </a:r>
            <a:r>
              <a:rPr lang="en-US" sz="1600" dirty="0">
                <a:solidFill>
                  <a:schemeClr val="accent2"/>
                </a:solidFill>
              </a:rPr>
              <a:t>buffer2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462273" y="3661420"/>
            <a:ext cx="2619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 = </a:t>
            </a:r>
            <a:r>
              <a:rPr lang="en-US" sz="1600" dirty="0">
                <a:solidFill>
                  <a:schemeClr val="accent2"/>
                </a:solidFill>
              </a:rPr>
              <a:t>buffer2</a:t>
            </a:r>
            <a:r>
              <a:rPr lang="en-US" sz="1600" dirty="0"/>
              <a:t>, out = </a:t>
            </a:r>
            <a:r>
              <a:rPr lang="en-US" sz="1600" dirty="0">
                <a:solidFill>
                  <a:schemeClr val="accent6"/>
                </a:solidFill>
              </a:rPr>
              <a:t>buffer1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481662" y="4613920"/>
            <a:ext cx="2619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in = </a:t>
            </a:r>
            <a:r>
              <a:rPr lang="en-US" sz="1600" dirty="0">
                <a:solidFill>
                  <a:schemeClr val="accent6"/>
                </a:solidFill>
              </a:rPr>
              <a:t>buffer1</a:t>
            </a:r>
            <a:r>
              <a:rPr lang="en-US" sz="1600" dirty="0"/>
              <a:t>, out = </a:t>
            </a:r>
            <a:r>
              <a:rPr lang="en-US" sz="1600" dirty="0">
                <a:solidFill>
                  <a:schemeClr val="accent2"/>
                </a:solidFill>
              </a:rPr>
              <a:t>buffer2</a:t>
            </a:r>
          </a:p>
        </p:txBody>
      </p:sp>
      <p:cxnSp>
        <p:nvCxnSpPr>
          <p:cNvPr id="79" name="Straight Arrow Connector 78"/>
          <p:cNvCxnSpPr/>
          <p:nvPr/>
        </p:nvCxnSpPr>
        <p:spPr>
          <a:xfrm flipH="1">
            <a:off x="62336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>
            <a:off x="57764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H="1">
            <a:off x="533402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487682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H="1">
            <a:off x="4390125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3932925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flipH="1">
            <a:off x="349047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>
            <a:off x="303327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flipH="1">
            <a:off x="5786699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>
            <a:off x="5329499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>
            <a:off x="4842803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>
            <a:off x="4385603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 flipH="1">
            <a:off x="3943151" y="265265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3485951" y="265265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H="1">
            <a:off x="3033273" y="2652652"/>
            <a:ext cx="0" cy="495300"/>
          </a:xfrm>
          <a:prstGeom prst="straightConnector1">
            <a:avLst/>
          </a:prstGeom>
          <a:ln>
            <a:solidFill>
              <a:srgbClr val="FF9300"/>
            </a:solidFill>
            <a:prstDash val="dash"/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flipH="1">
            <a:off x="3033273" y="3605152"/>
            <a:ext cx="0" cy="495300"/>
          </a:xfrm>
          <a:prstGeom prst="straightConnector1">
            <a:avLst/>
          </a:prstGeom>
          <a:ln>
            <a:solidFill>
              <a:srgbClr val="FF9300"/>
            </a:solidFill>
            <a:prstDash val="dash"/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H="1">
            <a:off x="3485951" y="3598824"/>
            <a:ext cx="0" cy="495300"/>
          </a:xfrm>
          <a:prstGeom prst="straightConnector1">
            <a:avLst/>
          </a:prstGeom>
          <a:ln>
            <a:solidFill>
              <a:srgbClr val="FF9300"/>
            </a:solidFill>
            <a:prstDash val="dash"/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H="1">
            <a:off x="3033273" y="4563980"/>
            <a:ext cx="0" cy="495300"/>
          </a:xfrm>
          <a:prstGeom prst="straightConnector1">
            <a:avLst/>
          </a:prstGeom>
          <a:ln>
            <a:solidFill>
              <a:srgbClr val="FF9300"/>
            </a:solidFill>
            <a:prstDash val="dash"/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flipH="1">
            <a:off x="3485951" y="4557652"/>
            <a:ext cx="0" cy="495300"/>
          </a:xfrm>
          <a:prstGeom prst="straightConnector1">
            <a:avLst/>
          </a:prstGeom>
          <a:ln>
            <a:solidFill>
              <a:srgbClr val="FF9300"/>
            </a:solidFill>
            <a:prstDash val="dash"/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flipH="1">
            <a:off x="3947673" y="4563980"/>
            <a:ext cx="0" cy="495300"/>
          </a:xfrm>
          <a:prstGeom prst="straightConnector1">
            <a:avLst/>
          </a:prstGeom>
          <a:ln>
            <a:solidFill>
              <a:srgbClr val="FF9300"/>
            </a:solidFill>
            <a:prstDash val="dash"/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 flipH="1">
            <a:off x="4392731" y="4557652"/>
            <a:ext cx="0" cy="495300"/>
          </a:xfrm>
          <a:prstGeom prst="straightConnector1">
            <a:avLst/>
          </a:prstGeom>
          <a:ln>
            <a:solidFill>
              <a:srgbClr val="FF9300"/>
            </a:solidFill>
            <a:prstDash val="dash"/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55588" y="2636912"/>
            <a:ext cx="2242616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9300"/>
                </a:solidFill>
              </a:rPr>
              <a:t>Threads not adding must copy their values</a:t>
            </a:r>
          </a:p>
        </p:txBody>
      </p:sp>
      <p:sp>
        <p:nvSpPr>
          <p:cNvPr id="77" name="Slide Number Placeholder 4">
            <a:extLst>
              <a:ext uri="{FF2B5EF4-FFF2-40B4-BE49-F238E27FC236}">
                <a16:creationId xmlns:a16="http://schemas.microsoft.com/office/drawing/2014/main" id="{C90B413D-E676-4E48-99F9-3648E47812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100" name="TextBox 610">
            <a:extLst>
              <a:ext uri="{FF2B5EF4-FFF2-40B4-BE49-F238E27FC236}">
                <a16:creationId xmlns:a16="http://schemas.microsoft.com/office/drawing/2014/main" id="{9DFFC834-CFDE-454A-80FB-33FBE4963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74512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9" grpId="0"/>
      <p:bldP spid="60" grpId="0"/>
      <p:bldP spid="64" grpId="0"/>
      <p:bldP spid="67" grpId="0"/>
      <p:bldP spid="76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Double Buffering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668512" y="1124744"/>
            <a:ext cx="7561088" cy="5001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__shared__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buffer1_s[BLOCK_DIM];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__shared__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buffer2_s[BLOCK_DIM];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buffer1_s;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buffer2_s;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input[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1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&lt;= BLOCK_DIM/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*=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&gt;= stride)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- stride];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 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else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tmp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outBuffer_s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tmp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== BLOCK_DIM -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1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output[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inBuffer_s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];</a:t>
            </a:r>
            <a:endParaRPr lang="en-US" sz="1100" dirty="0"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5F0524A-1530-794F-B110-33E73F3CE9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76B4337E-F85A-804A-BC16-BFEABADFB8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15626487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Efficiency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A parallel algorithm is </a:t>
            </a:r>
            <a:r>
              <a:rPr lang="en-US" dirty="0">
                <a:solidFill>
                  <a:srgbClr val="0070C0"/>
                </a:solidFill>
              </a:rPr>
              <a:t>work-efficient </a:t>
            </a:r>
            <a:r>
              <a:rPr lang="en-US" dirty="0"/>
              <a:t>if it performs the same amount of work as the corresponding sequential algorithm</a:t>
            </a:r>
          </a:p>
          <a:p>
            <a:r>
              <a:rPr lang="en-US" dirty="0"/>
              <a:t>Scan work efficiency</a:t>
            </a:r>
          </a:p>
          <a:p>
            <a:pPr lvl="1"/>
            <a:r>
              <a:rPr lang="en-US" dirty="0"/>
              <a:t>Sequential scan performs N additions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err="1"/>
              <a:t>Kogge</a:t>
            </a:r>
            <a:r>
              <a:rPr lang="en-US" dirty="0"/>
              <a:t>-Stone parallel scan performs:</a:t>
            </a:r>
          </a:p>
          <a:p>
            <a:pPr lvl="2"/>
            <a:r>
              <a:rPr lang="en-US" dirty="0"/>
              <a:t>log(N) steps, N - 2</a:t>
            </a:r>
            <a:r>
              <a:rPr lang="en-US" baseline="30000" dirty="0"/>
              <a:t>step</a:t>
            </a:r>
            <a:r>
              <a:rPr lang="en-US" dirty="0"/>
              <a:t> operations per step</a:t>
            </a:r>
          </a:p>
          <a:p>
            <a:pPr lvl="2"/>
            <a:r>
              <a:rPr lang="en-US" dirty="0"/>
              <a:t>Total: (N-1) + (N-2) + (N-4) + … + (N-N/2) </a:t>
            </a:r>
          </a:p>
          <a:p>
            <a:pPr marL="914400" lvl="2" indent="0">
              <a:buNone/>
            </a:pPr>
            <a:r>
              <a:rPr lang="en-US" dirty="0"/>
              <a:t>                          = N*log(N) - (N-1) = O(N*log(N)) operations</a:t>
            </a:r>
          </a:p>
          <a:p>
            <a:pPr lvl="2"/>
            <a:r>
              <a:rPr lang="en-US" dirty="0"/>
              <a:t>Algorithm is not work efficient</a:t>
            </a:r>
          </a:p>
          <a:p>
            <a:r>
              <a:rPr lang="en-US" dirty="0"/>
              <a:t>If resources are limited, parallel algorithm will be slow because of low work efficiency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5C9D1C-9A1E-774C-85BD-1EDFC19EB6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6" name="TextBox 610">
            <a:extLst>
              <a:ext uri="{FF2B5EF4-FFF2-40B4-BE49-F238E27FC236}">
                <a16:creationId xmlns:a16="http://schemas.microsoft.com/office/drawing/2014/main" id="{CA800259-6904-6045-B403-FF57628D8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35F518-B7EE-6144-AAD1-C728749B0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967" y="1870296"/>
            <a:ext cx="2671529" cy="2422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192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Brent-Kung Parallel (Inclusive) Scan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55359"/>
              </p:ext>
            </p:extLst>
          </p:nvPr>
        </p:nvGraphicFramePr>
        <p:xfrm>
          <a:off x="2804673" y="387511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009055"/>
              </p:ext>
            </p:extLst>
          </p:nvPr>
        </p:nvGraphicFramePr>
        <p:xfrm>
          <a:off x="2804673" y="482761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333795"/>
              </p:ext>
            </p:extLst>
          </p:nvPr>
        </p:nvGraphicFramePr>
        <p:xfrm>
          <a:off x="2804673" y="5780112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7" name="Straight Arrow Connector 56"/>
          <p:cNvCxnSpPr/>
          <p:nvPr/>
        </p:nvCxnSpPr>
        <p:spPr>
          <a:xfrm flipH="1">
            <a:off x="5335257" y="4347364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>
            <a:off x="4435605" y="4347364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779693" y="528481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322493" y="528481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4835797" y="528481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378597" y="528481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936145" y="5284812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3478945" y="5284812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833819"/>
              </p:ext>
            </p:extLst>
          </p:nvPr>
        </p:nvGraphicFramePr>
        <p:xfrm>
          <a:off x="2804673" y="1016664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136618"/>
              </p:ext>
            </p:extLst>
          </p:nvPr>
        </p:nvGraphicFramePr>
        <p:xfrm>
          <a:off x="2804673" y="1969164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512629"/>
              </p:ext>
            </p:extLst>
          </p:nvPr>
        </p:nvGraphicFramePr>
        <p:xfrm>
          <a:off x="2804673" y="2921664"/>
          <a:ext cx="3657600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1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2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0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3</a:t>
                      </a:r>
                      <a:endParaRPr lang="en-US" sz="1400" dirty="0"/>
                    </a:p>
                  </a:txBody>
                  <a:tcPr marL="0" marR="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endParaRPr lang="en-US" sz="1400" dirty="0"/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5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aseline="0" dirty="0"/>
                        <a:t>x</a:t>
                      </a:r>
                      <a:r>
                        <a:rPr lang="en-US" sz="1400" baseline="-25000" dirty="0"/>
                        <a:t>6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x</a:t>
                      </a:r>
                      <a:r>
                        <a:rPr lang="en-US" sz="1400" baseline="-25000" dirty="0"/>
                        <a:t>4</a:t>
                      </a:r>
                      <a:r>
                        <a:rPr lang="en-US" sz="1400" baseline="0" dirty="0"/>
                        <a:t>..x</a:t>
                      </a:r>
                      <a:r>
                        <a:rPr lang="en-US" sz="1400" baseline="-25000" dirty="0"/>
                        <a:t>7</a:t>
                      </a:r>
                      <a:endParaRPr lang="en-US" sz="1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27" name="Straight Arrow Connector 26"/>
          <p:cNvCxnSpPr/>
          <p:nvPr/>
        </p:nvCxnSpPr>
        <p:spPr>
          <a:xfrm flipH="1">
            <a:off x="6218925" y="2426364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319273" y="2426364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4390125" y="2426364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3490473" y="2426364"/>
            <a:ext cx="899652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6214403" y="3378864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4385603" y="3378864"/>
            <a:ext cx="18288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6233673" y="1473864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776473" y="1473864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5334021" y="1473864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4876821" y="1473864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4390125" y="1473864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932925" y="1473864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3490473" y="1473864"/>
            <a:ext cx="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3033273" y="1473864"/>
            <a:ext cx="457200" cy="495300"/>
          </a:xfrm>
          <a:prstGeom prst="straightConnector1">
            <a:avLst/>
          </a:prstGeom>
          <a:ln>
            <a:headEnd type="none" w="med" len="med"/>
            <a:tailEnd type="triangle" w="med" len="med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462272" y="1429326"/>
            <a:ext cx="2053078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One thread for every two elements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22884" y="2489348"/>
            <a:ext cx="1606402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Reduction Step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87628" y="4882484"/>
            <a:ext cx="2076915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Post-Reduction Step</a:t>
            </a:r>
          </a:p>
        </p:txBody>
      </p:sp>
      <p:sp>
        <p:nvSpPr>
          <p:cNvPr id="47" name="Left Brace 46"/>
          <p:cNvSpPr/>
          <p:nvPr/>
        </p:nvSpPr>
        <p:spPr>
          <a:xfrm>
            <a:off x="2494033" y="1255960"/>
            <a:ext cx="156959" cy="2836068"/>
          </a:xfrm>
          <a:prstGeom prst="leftBrac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Left Brace 48"/>
          <p:cNvSpPr/>
          <p:nvPr/>
        </p:nvSpPr>
        <p:spPr>
          <a:xfrm>
            <a:off x="2494033" y="4120603"/>
            <a:ext cx="156959" cy="1893094"/>
          </a:xfrm>
          <a:prstGeom prst="leftBrac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Slide Number Placeholder 4">
            <a:extLst>
              <a:ext uri="{FF2B5EF4-FFF2-40B4-BE49-F238E27FC236}">
                <a16:creationId xmlns:a16="http://schemas.microsoft.com/office/drawing/2014/main" id="{5F6DCFAE-AD51-9E4D-84BB-E33DAE7956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48" name="TextBox 610">
            <a:extLst>
              <a:ext uri="{FF2B5EF4-FFF2-40B4-BE49-F238E27FC236}">
                <a16:creationId xmlns:a16="http://schemas.microsoft.com/office/drawing/2014/main" id="{B2A72BFF-4908-C94D-A779-0B49AD801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332058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7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Reduction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72608"/>
          </a:xfrm>
        </p:spPr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dirty="0">
                <a:solidFill>
                  <a:srgbClr val="0000FF"/>
                </a:solidFill>
              </a:rPr>
              <a:t>reduction</a:t>
            </a:r>
            <a:r>
              <a:rPr lang="en-US" dirty="0"/>
              <a:t> operation reduces a set of values to a single value</a:t>
            </a:r>
          </a:p>
          <a:p>
            <a:pPr lvl="1"/>
            <a:r>
              <a:rPr lang="en-US" dirty="0"/>
              <a:t>Sum, Product, Minimum, Maximum are examples</a:t>
            </a:r>
          </a:p>
          <a:p>
            <a:endParaRPr lang="en-US" dirty="0"/>
          </a:p>
          <a:p>
            <a:r>
              <a:rPr lang="en-US" dirty="0">
                <a:solidFill>
                  <a:srgbClr val="7030A0"/>
                </a:solidFill>
              </a:rPr>
              <a:t>Properties of reduction</a:t>
            </a:r>
          </a:p>
          <a:p>
            <a:pPr lvl="1"/>
            <a:r>
              <a:rPr lang="en-US" dirty="0"/>
              <a:t>Associativity</a:t>
            </a:r>
          </a:p>
          <a:p>
            <a:pPr lvl="1"/>
            <a:r>
              <a:rPr lang="en-US" dirty="0"/>
              <a:t>Commutativity</a:t>
            </a:r>
          </a:p>
          <a:p>
            <a:pPr lvl="1"/>
            <a:r>
              <a:rPr lang="en-US" dirty="0"/>
              <a:t>Identity value</a:t>
            </a:r>
          </a:p>
          <a:p>
            <a:endParaRPr lang="en-US" dirty="0"/>
          </a:p>
          <a:p>
            <a:r>
              <a:rPr lang="en-US" dirty="0"/>
              <a:t>Reduction is a key primitive for parallel computing</a:t>
            </a:r>
          </a:p>
          <a:p>
            <a:pPr lvl="1"/>
            <a:r>
              <a:rPr lang="en-US" dirty="0"/>
              <a:t>E.g., MapReduce programming model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096C64-3A8F-DE4C-B759-5AE7918E3328}"/>
              </a:ext>
            </a:extLst>
          </p:cNvPr>
          <p:cNvSpPr txBox="1"/>
          <p:nvPr/>
        </p:nvSpPr>
        <p:spPr>
          <a:xfrm>
            <a:off x="192954" y="6453336"/>
            <a:ext cx="6011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Dean and Ghemawat, “MapReduce: Simplified Data Processing of Large Clusters,” OSDI 2004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D30EF84-97C2-1D4E-A8E9-C0C50E78BA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1410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Efficiency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2400" dirty="0"/>
              <a:t>Recall: </a:t>
            </a:r>
            <a:r>
              <a:rPr lang="en-US" sz="2400" dirty="0" err="1"/>
              <a:t>Kogge</a:t>
            </a:r>
            <a:r>
              <a:rPr lang="en-US" sz="2400" dirty="0"/>
              <a:t>-Stone</a:t>
            </a:r>
          </a:p>
          <a:p>
            <a:pPr lvl="1">
              <a:buClr>
                <a:schemeClr val="tx1"/>
              </a:buClr>
            </a:pPr>
            <a:r>
              <a:rPr lang="en-US" sz="2000" dirty="0">
                <a:solidFill>
                  <a:srgbClr val="C00000"/>
                </a:solidFill>
              </a:rPr>
              <a:t>log(N) steps</a:t>
            </a:r>
          </a:p>
          <a:p>
            <a:pPr lvl="1">
              <a:buClr>
                <a:schemeClr val="tx1"/>
              </a:buClr>
            </a:pPr>
            <a:r>
              <a:rPr lang="en-US" sz="2000" dirty="0">
                <a:solidFill>
                  <a:srgbClr val="0070C0"/>
                </a:solidFill>
              </a:rPr>
              <a:t>O(N*log(N)) operations</a:t>
            </a:r>
          </a:p>
          <a:p>
            <a:pPr>
              <a:buClr>
                <a:schemeClr val="tx1"/>
              </a:buClr>
            </a:pPr>
            <a:r>
              <a:rPr lang="en-US" sz="2400" dirty="0"/>
              <a:t>Brent-Kung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Reduction step:</a:t>
            </a:r>
          </a:p>
          <a:p>
            <a:pPr lvl="2">
              <a:buClr>
                <a:schemeClr val="tx1"/>
              </a:buClr>
            </a:pPr>
            <a:r>
              <a:rPr lang="en-US" sz="1800" dirty="0"/>
              <a:t>log(N) steps</a:t>
            </a:r>
          </a:p>
          <a:p>
            <a:pPr lvl="2">
              <a:buClr>
                <a:schemeClr val="tx1"/>
              </a:buClr>
            </a:pPr>
            <a:r>
              <a:rPr lang="en-US" sz="1800" dirty="0"/>
              <a:t>1 + 2 + 4 + … + N/2 = N-1 operations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Post-Reduction step:</a:t>
            </a:r>
          </a:p>
          <a:p>
            <a:pPr lvl="2">
              <a:buClr>
                <a:schemeClr val="tx1"/>
              </a:buClr>
            </a:pPr>
            <a:r>
              <a:rPr lang="en-US" sz="1800" dirty="0"/>
              <a:t>log(N)-1 steps</a:t>
            </a:r>
          </a:p>
          <a:p>
            <a:pPr lvl="2">
              <a:buClr>
                <a:schemeClr val="tx1"/>
              </a:buClr>
            </a:pPr>
            <a:r>
              <a:rPr lang="en-US" sz="1800" dirty="0"/>
              <a:t>(2-1) + (4-1) + … + (N/2-1) = (N-2) - (log(N)-1)</a:t>
            </a:r>
          </a:p>
          <a:p>
            <a:pPr lvl="1">
              <a:buClr>
                <a:schemeClr val="tx1"/>
              </a:buClr>
            </a:pPr>
            <a:r>
              <a:rPr lang="en-US" sz="2000" dirty="0"/>
              <a:t>Total:</a:t>
            </a:r>
          </a:p>
          <a:p>
            <a:pPr lvl="2">
              <a:buClr>
                <a:schemeClr val="tx1"/>
              </a:buClr>
            </a:pPr>
            <a:r>
              <a:rPr lang="en-US" sz="1800" dirty="0">
                <a:solidFill>
                  <a:srgbClr val="C00000"/>
                </a:solidFill>
              </a:rPr>
              <a:t>2*log(N)-1 steps</a:t>
            </a:r>
          </a:p>
          <a:p>
            <a:pPr lvl="2">
              <a:buClr>
                <a:schemeClr val="tx1"/>
              </a:buClr>
            </a:pPr>
            <a:r>
              <a:rPr lang="en-US" sz="1800" dirty="0"/>
              <a:t>(N-1) + (N-2) - (log(N)-1) = 2*N – log(N) – 2 = </a:t>
            </a:r>
            <a:r>
              <a:rPr lang="en-US" sz="1800" dirty="0">
                <a:solidFill>
                  <a:srgbClr val="0070C0"/>
                </a:solidFill>
              </a:rPr>
              <a:t>O(N) operations</a:t>
            </a:r>
          </a:p>
          <a:p>
            <a:pPr>
              <a:buClr>
                <a:schemeClr val="tx1"/>
              </a:buClr>
            </a:pPr>
            <a:r>
              <a:rPr lang="en-US" sz="2400" dirty="0"/>
              <a:t>Brent-Kung takes </a:t>
            </a:r>
            <a:r>
              <a:rPr lang="en-US" sz="2400" dirty="0">
                <a:solidFill>
                  <a:srgbClr val="C00000"/>
                </a:solidFill>
              </a:rPr>
              <a:t>more steps</a:t>
            </a:r>
            <a:r>
              <a:rPr lang="en-US" sz="2400" dirty="0"/>
              <a:t> but is </a:t>
            </a:r>
            <a:r>
              <a:rPr lang="en-US" sz="2400" dirty="0">
                <a:solidFill>
                  <a:srgbClr val="00B050"/>
                </a:solidFill>
              </a:rPr>
              <a:t>more work-efficient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A0C52D-0333-8041-8D30-112C57B33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1425687"/>
            <a:ext cx="2664296" cy="380351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512D30DD-4960-FD4B-ADCD-A879C50F8A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8" name="TextBox 610">
            <a:extLst>
              <a:ext uri="{FF2B5EF4-FFF2-40B4-BE49-F238E27FC236}">
                <a16:creationId xmlns:a16="http://schemas.microsoft.com/office/drawing/2014/main" id="{005D21C1-F16A-6548-ABD9-262BCB305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6D9D52B-3712-FD4E-A8A2-5FE32720F3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980728"/>
            <a:ext cx="1667410" cy="151216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71795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Efficiency (the Reality)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While Brent-Kung has higher theoretical work-efficiency than </a:t>
            </a:r>
            <a:r>
              <a:rPr lang="en-US" dirty="0" err="1"/>
              <a:t>Kogge</a:t>
            </a:r>
            <a:r>
              <a:rPr lang="en-US" dirty="0"/>
              <a:t>-Stone, in practice, </a:t>
            </a:r>
            <a:r>
              <a:rPr lang="en-US" dirty="0">
                <a:solidFill>
                  <a:srgbClr val="C00000"/>
                </a:solidFill>
              </a:rPr>
              <a:t>its actual resource consumption on GPUs after accounting for inactive threads is O(N*log(N))</a:t>
            </a:r>
          </a:p>
          <a:p>
            <a:endParaRPr lang="en-US" dirty="0"/>
          </a:p>
          <a:p>
            <a:r>
              <a:rPr lang="en-US" dirty="0"/>
              <a:t>Performance of Brent-Kung on GPUs is similar or may even be worse than </a:t>
            </a:r>
            <a:r>
              <a:rPr lang="en-US" dirty="0" err="1"/>
              <a:t>Kogge</a:t>
            </a:r>
            <a:r>
              <a:rPr lang="en-US" dirty="0"/>
              <a:t>-Stone</a:t>
            </a:r>
          </a:p>
          <a:p>
            <a:endParaRPr lang="en-US" dirty="0"/>
          </a:p>
          <a:p>
            <a:r>
              <a:rPr lang="en-US" dirty="0"/>
              <a:t>Still is an interesting case to study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3CA7CD81-E04F-C64A-AA3A-B445160166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F778323D-9191-4648-8C8B-77E969E321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666B67-B992-0446-8886-2D7EB8EE2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304" y="3886694"/>
            <a:ext cx="1667410" cy="238037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0C38F6E-9386-684F-9838-521CB39FB4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3886526"/>
            <a:ext cx="1667410" cy="1512168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6260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Warp Shuffle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Built-in </a:t>
            </a:r>
            <a:r>
              <a:rPr lang="en-US" dirty="0">
                <a:solidFill>
                  <a:srgbClr val="00B050"/>
                </a:solidFill>
              </a:rPr>
              <a:t>warp shuffle functions </a:t>
            </a:r>
            <a:r>
              <a:rPr lang="en-US" dirty="0"/>
              <a:t>enable threads to share data with other threads in the same warp</a:t>
            </a:r>
          </a:p>
          <a:p>
            <a:pPr lvl="1"/>
            <a:r>
              <a:rPr lang="en-US" dirty="0"/>
              <a:t>Faster than using shared memory and </a:t>
            </a:r>
            <a:r>
              <a:rPr lang="en-US" sz="18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1800" dirty="0" err="1">
                <a:latin typeface="Courier" pitchFamily="2" charset="0"/>
                <a:cs typeface="Courier New" panose="02070309020205020404" pitchFamily="49" charset="0"/>
              </a:rPr>
              <a:t>syncthreads</a:t>
            </a:r>
            <a:r>
              <a:rPr lang="en-US" sz="1800" dirty="0">
                <a:latin typeface="Courier" pitchFamily="2" charset="0"/>
                <a:cs typeface="Courier New" panose="02070309020205020404" pitchFamily="49" charset="0"/>
              </a:rPr>
              <a:t>()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/>
              <a:t>to share across threads in the same block</a:t>
            </a:r>
          </a:p>
          <a:p>
            <a:r>
              <a:rPr lang="en-US" dirty="0"/>
              <a:t>Variants:</a:t>
            </a:r>
          </a:p>
          <a:p>
            <a:pPr lvl="1"/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srcLane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)</a:t>
            </a:r>
          </a:p>
          <a:p>
            <a:pPr lvl="2"/>
            <a:r>
              <a:rPr lang="en-US" sz="1800" dirty="0"/>
              <a:t>Direct copy from indexed lane</a:t>
            </a:r>
          </a:p>
          <a:p>
            <a:pPr lvl="1">
              <a:lnSpc>
                <a:spcPct val="150000"/>
              </a:lnSpc>
            </a:pP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shfl_up_sync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delta)</a:t>
            </a:r>
          </a:p>
          <a:p>
            <a:pPr lvl="2"/>
            <a:r>
              <a:rPr lang="en-US" sz="1800" dirty="0"/>
              <a:t>Copy from a lane with lower ID relative to caller</a:t>
            </a:r>
          </a:p>
          <a:p>
            <a:pPr lvl="1">
              <a:lnSpc>
                <a:spcPct val="150000"/>
              </a:lnSpc>
            </a:pP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shfl_down_sync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delta)</a:t>
            </a:r>
          </a:p>
          <a:p>
            <a:pPr lvl="2"/>
            <a:r>
              <a:rPr lang="en-US" sz="1800" dirty="0"/>
              <a:t>Copy from a lane with higher ID relative to caller</a:t>
            </a:r>
          </a:p>
          <a:p>
            <a:pPr lvl="1">
              <a:lnSpc>
                <a:spcPct val="150000"/>
              </a:lnSpc>
            </a:pP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shfl_xor_sync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laneMask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)</a:t>
            </a:r>
          </a:p>
          <a:p>
            <a:pPr lvl="2"/>
            <a:r>
              <a:rPr lang="en-US" sz="1800" dirty="0"/>
              <a:t>Copy from a lane based on bitwise XOR of own lane ID</a:t>
            </a:r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E5C9DFF2-6423-7140-854A-E4EBF5355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3ECAAA1-D235-9D45-BCD8-71A3CFC8F1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2587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Per-Block (Inclusive) Scan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Inside a thread block, we can </a:t>
            </a:r>
            <a:r>
              <a:rPr lang="en-US" dirty="0">
                <a:solidFill>
                  <a:srgbClr val="00B050"/>
                </a:solidFill>
              </a:rPr>
              <a:t>also apply a hierarchical approach</a:t>
            </a:r>
          </a:p>
          <a:p>
            <a:pPr lvl="1"/>
            <a:r>
              <a:rPr lang="en-US" dirty="0"/>
              <a:t>Warps</a:t>
            </a:r>
          </a:p>
          <a:p>
            <a:pPr lvl="1"/>
            <a:r>
              <a:rPr lang="en-US" dirty="0"/>
              <a:t>Threads</a:t>
            </a:r>
          </a:p>
          <a:p>
            <a:endParaRPr lang="en-US" dirty="0"/>
          </a:p>
          <a:p>
            <a:r>
              <a:rPr lang="en-US" dirty="0"/>
              <a:t>Let’s start with the basic algorithms</a:t>
            </a:r>
          </a:p>
          <a:p>
            <a:pPr lvl="1"/>
            <a:r>
              <a:rPr lang="en-US" dirty="0" err="1"/>
              <a:t>Kogge</a:t>
            </a:r>
            <a:r>
              <a:rPr lang="en-US" dirty="0"/>
              <a:t>-Stone</a:t>
            </a:r>
          </a:p>
          <a:p>
            <a:pPr lvl="1"/>
            <a:r>
              <a:rPr lang="en-US" dirty="0"/>
              <a:t>Brent-Kung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4844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136"/>
          <p:cNvSpPr txBox="1">
            <a:spLocks noChangeArrowheads="1"/>
          </p:cNvSpPr>
          <p:nvPr/>
        </p:nvSpPr>
        <p:spPr bwMode="auto">
          <a:xfrm>
            <a:off x="179512" y="2060848"/>
            <a:ext cx="32447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Per-block (Inclusive) Scan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39001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5134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773996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35323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69665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619304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080631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54195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46461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92593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387266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92868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Hierarchical (Inclusive) Scan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8994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788A564-25AC-5A48-8201-1199083FEB71}"/>
              </a:ext>
            </a:extLst>
          </p:cNvPr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B22E9F6-82CC-0944-97AE-204AC7088DC7}"/>
              </a:ext>
            </a:extLst>
          </p:cNvPr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533074D-0FC1-184C-A870-74D0527AB24A}"/>
              </a:ext>
            </a:extLst>
          </p:cNvPr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D7EF8C8-6117-344D-B25E-7438E5F85ACD}"/>
              </a:ext>
            </a:extLst>
          </p:cNvPr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7FE3089-55AE-8640-B796-6A187872F9F3}"/>
              </a:ext>
            </a:extLst>
          </p:cNvPr>
          <p:cNvSpPr/>
          <p:nvPr/>
        </p:nvSpPr>
        <p:spPr>
          <a:xfrm>
            <a:off x="936940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F7D8E39-4D10-F34D-B095-39EECCCF3CF4}"/>
              </a:ext>
            </a:extLst>
          </p:cNvPr>
          <p:cNvSpPr/>
          <p:nvPr/>
        </p:nvSpPr>
        <p:spPr>
          <a:xfrm>
            <a:off x="2764152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2A7402-11EB-C345-89BA-6E058117012A}"/>
              </a:ext>
            </a:extLst>
          </p:cNvPr>
          <p:cNvSpPr/>
          <p:nvPr/>
        </p:nvSpPr>
        <p:spPr>
          <a:xfrm>
            <a:off x="4615177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524B54-9C31-AA4C-99FE-9D8E6BCB786A}"/>
              </a:ext>
            </a:extLst>
          </p:cNvPr>
          <p:cNvSpPr/>
          <p:nvPr/>
        </p:nvSpPr>
        <p:spPr>
          <a:xfrm>
            <a:off x="6452460" y="2441749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5611" name="Group 25610">
            <a:extLst>
              <a:ext uri="{FF2B5EF4-FFF2-40B4-BE49-F238E27FC236}">
                <a16:creationId xmlns:a16="http://schemas.microsoft.com/office/drawing/2014/main" id="{4AADAB7B-C33C-144C-AC3C-C31AA6DEDEBE}"/>
              </a:ext>
            </a:extLst>
          </p:cNvPr>
          <p:cNvGrpSpPr/>
          <p:nvPr/>
        </p:nvGrpSpPr>
        <p:grpSpPr>
          <a:xfrm>
            <a:off x="3732591" y="3356992"/>
            <a:ext cx="1828800" cy="457200"/>
            <a:chOff x="3732591" y="3356992"/>
            <a:chExt cx="1828800" cy="457200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9394204-99CC-A441-8579-225C885D6261}"/>
                </a:ext>
              </a:extLst>
            </p:cNvPr>
            <p:cNvSpPr/>
            <p:nvPr/>
          </p:nvSpPr>
          <p:spPr bwMode="auto">
            <a:xfrm>
              <a:off x="37325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A410FA3-EAAD-FB48-8D25-8126011E2882}"/>
                </a:ext>
              </a:extLst>
            </p:cNvPr>
            <p:cNvSpPr/>
            <p:nvPr/>
          </p:nvSpPr>
          <p:spPr bwMode="auto">
            <a:xfrm>
              <a:off x="41897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7A1B0E4-26A1-C947-A19C-DEE6D3E52AAA}"/>
                </a:ext>
              </a:extLst>
            </p:cNvPr>
            <p:cNvSpPr/>
            <p:nvPr/>
          </p:nvSpPr>
          <p:spPr bwMode="auto">
            <a:xfrm>
              <a:off x="46469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CECDC7B5-2DA5-7E49-A248-5008CDE9766B}"/>
                </a:ext>
              </a:extLst>
            </p:cNvPr>
            <p:cNvSpPr/>
            <p:nvPr/>
          </p:nvSpPr>
          <p:spPr bwMode="auto">
            <a:xfrm>
              <a:off x="51041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94E3C-2259-5146-9EA7-6C5279D0066B}"/>
              </a:ext>
            </a:extLst>
          </p:cNvPr>
          <p:cNvGrpSpPr/>
          <p:nvPr/>
        </p:nvGrpSpPr>
        <p:grpSpPr>
          <a:xfrm>
            <a:off x="3732591" y="3933056"/>
            <a:ext cx="1828800" cy="457200"/>
            <a:chOff x="3732591" y="5780112"/>
            <a:chExt cx="1828800" cy="457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03EB3E-8316-354B-82E5-2929D14C0ACC}"/>
                </a:ext>
              </a:extLst>
            </p:cNvPr>
            <p:cNvSpPr/>
            <p:nvPr/>
          </p:nvSpPr>
          <p:spPr bwMode="auto">
            <a:xfrm>
              <a:off x="37325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4B3D23-8943-F94E-B820-300AD700255F}"/>
                </a:ext>
              </a:extLst>
            </p:cNvPr>
            <p:cNvSpPr/>
            <p:nvPr/>
          </p:nvSpPr>
          <p:spPr bwMode="auto">
            <a:xfrm>
              <a:off x="41897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F1E225-642A-824E-97D0-713E71317C8A}"/>
                </a:ext>
              </a:extLst>
            </p:cNvPr>
            <p:cNvSpPr/>
            <p:nvPr/>
          </p:nvSpPr>
          <p:spPr bwMode="auto">
            <a:xfrm>
              <a:off x="46469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1FB4875-1C6A-D24B-8D7E-FDAD76D16018}"/>
                </a:ext>
              </a:extLst>
            </p:cNvPr>
            <p:cNvSpPr/>
            <p:nvPr/>
          </p:nvSpPr>
          <p:spPr bwMode="auto">
            <a:xfrm>
              <a:off x="51041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3BC47D5B-6B4F-3C46-81BE-71ABC7706A96}"/>
              </a:ext>
            </a:extLst>
          </p:cNvPr>
          <p:cNvCxnSpPr>
            <a:cxnSpLocks/>
            <a:stCxn id="58" idx="2"/>
            <a:endCxn id="67" idx="0"/>
          </p:cNvCxnSpPr>
          <p:nvPr/>
        </p:nvCxnSpPr>
        <p:spPr>
          <a:xfrm>
            <a:off x="2541269" y="3015536"/>
            <a:ext cx="1419922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7B3F74A-A49D-D941-BF23-05FFF2D2DF76}"/>
              </a:ext>
            </a:extLst>
          </p:cNvPr>
          <p:cNvCxnSpPr>
            <a:cxnSpLocks/>
            <a:stCxn id="59" idx="2"/>
            <a:endCxn id="68" idx="0"/>
          </p:cNvCxnSpPr>
          <p:nvPr/>
        </p:nvCxnSpPr>
        <p:spPr>
          <a:xfrm>
            <a:off x="4386577" y="3015536"/>
            <a:ext cx="3181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457F3173-E53C-BC4C-AEF4-E0C81812D97D}"/>
              </a:ext>
            </a:extLst>
          </p:cNvPr>
          <p:cNvCxnSpPr>
            <a:cxnSpLocks/>
            <a:stCxn id="65" idx="2"/>
            <a:endCxn id="69" idx="0"/>
          </p:cNvCxnSpPr>
          <p:nvPr/>
        </p:nvCxnSpPr>
        <p:spPr>
          <a:xfrm flipH="1">
            <a:off x="4875591" y="3015536"/>
            <a:ext cx="135629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22D0122-E028-1A4C-B4BB-287366DF63AE}"/>
              </a:ext>
            </a:extLst>
          </p:cNvPr>
          <p:cNvCxnSpPr>
            <a:cxnSpLocks/>
            <a:stCxn id="66" idx="2"/>
            <a:endCxn id="70" idx="0"/>
          </p:cNvCxnSpPr>
          <p:nvPr/>
        </p:nvCxnSpPr>
        <p:spPr>
          <a:xfrm flipH="1">
            <a:off x="5332791" y="3015536"/>
            <a:ext cx="2744409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36">
            <a:extLst>
              <a:ext uri="{FF2B5EF4-FFF2-40B4-BE49-F238E27FC236}">
                <a16:creationId xmlns:a16="http://schemas.microsoft.com/office/drawing/2014/main" id="{A2483164-54CD-5040-A5E4-318BD5E5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3972085"/>
            <a:ext cx="20441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 Partial Sums</a:t>
            </a:r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C17E2A5-96CD-6940-A93C-85A89542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10E0E0C-F697-2248-9365-A49350D7C4BE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93E39DF-C0C2-3645-8101-83A9B08490E3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39700DC-7CEA-954E-8269-DD04133FB7CC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4461C01-4CC1-F149-B12E-D940281EF3FB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B444C60-6DCE-5B48-9A44-2FBCCE60EDFA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C3B7F1A-1A93-2048-816E-005EFD1CD97C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82A018A-C18A-EC44-91A9-4E01FF062A73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9ECC62-E8B7-8E45-BA26-F067A441BD68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D61340F-5300-8C43-B4F3-E37F5973727F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0223F1E-215B-8548-9D83-D36F9ACF666C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1438998-283E-0F4A-B0B7-3749BA1B0694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62616B-D017-FA45-A8E5-CF13632CA3DF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108A9D6-8B95-A34A-8FBD-41C3C0CC5FA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F6B6A4-087D-5D4A-BFE3-97AE9A2CAA54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31A6C69-DC50-3649-9309-5872E5F75C3E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46A6C82-0DE3-2145-BBEB-909A18F3A3D7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grpSp>
        <p:nvGrpSpPr>
          <p:cNvPr id="25613" name="Group 25612">
            <a:extLst>
              <a:ext uri="{FF2B5EF4-FFF2-40B4-BE49-F238E27FC236}">
                <a16:creationId xmlns:a16="http://schemas.microsoft.com/office/drawing/2014/main" id="{5E952008-A478-FB49-BE91-4E98FFC59918}"/>
              </a:ext>
            </a:extLst>
          </p:cNvPr>
          <p:cNvGrpSpPr/>
          <p:nvPr/>
        </p:nvGrpSpPr>
        <p:grpSpPr>
          <a:xfrm>
            <a:off x="928688" y="4664705"/>
            <a:ext cx="7385364" cy="684000"/>
            <a:chOff x="928688" y="4664705"/>
            <a:chExt cx="7385364" cy="684000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48B6575-8F3F-1A48-8725-EB5C39BFA7B8}"/>
                </a:ext>
              </a:extLst>
            </p:cNvPr>
            <p:cNvSpPr/>
            <p:nvPr/>
          </p:nvSpPr>
          <p:spPr bwMode="auto">
            <a:xfrm>
              <a:off x="139001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F8333A4-228E-D340-882B-754DF76B2985}"/>
                </a:ext>
              </a:extLst>
            </p:cNvPr>
            <p:cNvSpPr/>
            <p:nvPr/>
          </p:nvSpPr>
          <p:spPr bwMode="auto">
            <a:xfrm>
              <a:off x="185134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DAA75E4-4B49-C740-BDBA-1C9E9CE3B15F}"/>
                </a:ext>
              </a:extLst>
            </p:cNvPr>
            <p:cNvSpPr/>
            <p:nvPr/>
          </p:nvSpPr>
          <p:spPr bwMode="auto">
            <a:xfrm>
              <a:off x="231266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E10FC02D-7824-754A-98B7-5CF91EFAF3AB}"/>
                </a:ext>
              </a:extLst>
            </p:cNvPr>
            <p:cNvSpPr/>
            <p:nvPr/>
          </p:nvSpPr>
          <p:spPr bwMode="auto">
            <a:xfrm>
              <a:off x="277399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E8CB7AF-C657-2442-B7D9-5D0ABE3C7A85}"/>
                </a:ext>
              </a:extLst>
            </p:cNvPr>
            <p:cNvSpPr/>
            <p:nvPr/>
          </p:nvSpPr>
          <p:spPr bwMode="auto">
            <a:xfrm>
              <a:off x="3235323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7711B62-6E24-9742-A3FD-202D0E2B32F5}"/>
                </a:ext>
              </a:extLst>
            </p:cNvPr>
            <p:cNvSpPr/>
            <p:nvPr/>
          </p:nvSpPr>
          <p:spPr bwMode="auto">
            <a:xfrm>
              <a:off x="369665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CA79C90D-5935-E24D-8F99-F97A5AA0138E}"/>
                </a:ext>
              </a:extLst>
            </p:cNvPr>
            <p:cNvSpPr/>
            <p:nvPr/>
          </p:nvSpPr>
          <p:spPr bwMode="auto">
            <a:xfrm>
              <a:off x="4157977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79CD9B74-476F-5549-A30C-919C852766CF}"/>
                </a:ext>
              </a:extLst>
            </p:cNvPr>
            <p:cNvSpPr/>
            <p:nvPr/>
          </p:nvSpPr>
          <p:spPr bwMode="auto">
            <a:xfrm>
              <a:off x="4619304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E68C7DF-AA4D-1E40-A47D-97E818EDCB47}"/>
                </a:ext>
              </a:extLst>
            </p:cNvPr>
            <p:cNvSpPr/>
            <p:nvPr/>
          </p:nvSpPr>
          <p:spPr bwMode="auto">
            <a:xfrm>
              <a:off x="5080631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E5685C90-F94F-AF48-9278-4B5B79B6B3DA}"/>
                </a:ext>
              </a:extLst>
            </p:cNvPr>
            <p:cNvSpPr/>
            <p:nvPr/>
          </p:nvSpPr>
          <p:spPr bwMode="auto">
            <a:xfrm>
              <a:off x="554195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E996BCF-0E2A-4A41-9DC1-0AB67A71C427}"/>
                </a:ext>
              </a:extLst>
            </p:cNvPr>
            <p:cNvSpPr/>
            <p:nvPr/>
          </p:nvSpPr>
          <p:spPr bwMode="auto">
            <a:xfrm>
              <a:off x="600328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DFDEFBC-1073-2240-BAEC-569772E456CE}"/>
                </a:ext>
              </a:extLst>
            </p:cNvPr>
            <p:cNvSpPr/>
            <p:nvPr/>
          </p:nvSpPr>
          <p:spPr bwMode="auto">
            <a:xfrm>
              <a:off x="646461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8F27CF1-937E-F146-8CF2-38A4B101688C}"/>
                </a:ext>
              </a:extLst>
            </p:cNvPr>
            <p:cNvSpPr/>
            <p:nvPr/>
          </p:nvSpPr>
          <p:spPr bwMode="auto">
            <a:xfrm>
              <a:off x="692593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C6ED0C1-A32A-7F4B-AA40-EA325D0A3025}"/>
                </a:ext>
              </a:extLst>
            </p:cNvPr>
            <p:cNvSpPr/>
            <p:nvPr/>
          </p:nvSpPr>
          <p:spPr bwMode="auto">
            <a:xfrm>
              <a:off x="7387266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D9935A6-E4A4-714E-AD17-326CD2FB8D75}"/>
                </a:ext>
              </a:extLst>
            </p:cNvPr>
            <p:cNvSpPr/>
            <p:nvPr/>
          </p:nvSpPr>
          <p:spPr bwMode="auto">
            <a:xfrm>
              <a:off x="92868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48702168-B8CF-0D42-B53B-D986E3F6F4CA}"/>
                </a:ext>
              </a:extLst>
            </p:cNvPr>
            <p:cNvSpPr/>
            <p:nvPr/>
          </p:nvSpPr>
          <p:spPr bwMode="auto">
            <a:xfrm>
              <a:off x="784860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E8433A58-31A3-F841-B0A1-CA7FC2583896}"/>
                </a:ext>
              </a:extLst>
            </p:cNvPr>
            <p:cNvSpPr/>
            <p:nvPr/>
          </p:nvSpPr>
          <p:spPr>
            <a:xfrm>
              <a:off x="936940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9E6D6F67-9D20-184F-BAC2-CACF1209B5ED}"/>
                </a:ext>
              </a:extLst>
            </p:cNvPr>
            <p:cNvSpPr/>
            <p:nvPr/>
          </p:nvSpPr>
          <p:spPr>
            <a:xfrm>
              <a:off x="2764152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B4199CE6-6DAE-3A43-9002-632181BF9888}"/>
                </a:ext>
              </a:extLst>
            </p:cNvPr>
            <p:cNvSpPr/>
            <p:nvPr/>
          </p:nvSpPr>
          <p:spPr>
            <a:xfrm>
              <a:off x="4615177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A8A99726-B210-964A-B2EE-09B408E18CCF}"/>
                </a:ext>
              </a:extLst>
            </p:cNvPr>
            <p:cNvSpPr/>
            <p:nvPr/>
          </p:nvSpPr>
          <p:spPr>
            <a:xfrm>
              <a:off x="6452460" y="4664705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5614" name="Group 25613">
            <a:extLst>
              <a:ext uri="{FF2B5EF4-FFF2-40B4-BE49-F238E27FC236}">
                <a16:creationId xmlns:a16="http://schemas.microsoft.com/office/drawing/2014/main" id="{42AD469B-B3B0-0746-B740-48BFAA2906CD}"/>
              </a:ext>
            </a:extLst>
          </p:cNvPr>
          <p:cNvGrpSpPr/>
          <p:nvPr/>
        </p:nvGrpSpPr>
        <p:grpSpPr>
          <a:xfrm>
            <a:off x="3673790" y="4238805"/>
            <a:ext cx="3709466" cy="425900"/>
            <a:chOff x="3673790" y="4238805"/>
            <a:chExt cx="3709466" cy="425900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2FDB83AF-B5CF-6C4D-88E2-B48DFFF87731}"/>
                </a:ext>
              </a:extLst>
            </p:cNvPr>
            <p:cNvCxnSpPr>
              <a:cxnSpLocks/>
              <a:stCxn id="72" idx="2"/>
              <a:endCxn id="140" idx="0"/>
            </p:cNvCxnSpPr>
            <p:nvPr/>
          </p:nvCxnSpPr>
          <p:spPr>
            <a:xfrm flipH="1">
              <a:off x="3673790" y="4390256"/>
              <a:ext cx="287401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F1DD7B-4930-F44B-83DF-1EC545D35525}"/>
                </a:ext>
              </a:extLst>
            </p:cNvPr>
            <p:cNvCxnSpPr>
              <a:cxnSpLocks/>
              <a:stCxn id="73" idx="2"/>
              <a:endCxn id="141" idx="0"/>
            </p:cNvCxnSpPr>
            <p:nvPr/>
          </p:nvCxnSpPr>
          <p:spPr>
            <a:xfrm>
              <a:off x="4418391" y="4390256"/>
              <a:ext cx="1106424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214DBD9-DB2B-A641-91BB-C85C390ABB47}"/>
                </a:ext>
              </a:extLst>
            </p:cNvPr>
            <p:cNvCxnSpPr>
              <a:cxnSpLocks/>
              <a:stCxn id="79" idx="2"/>
              <a:endCxn id="142" idx="0"/>
            </p:cNvCxnSpPr>
            <p:nvPr/>
          </p:nvCxnSpPr>
          <p:spPr>
            <a:xfrm>
              <a:off x="4875591" y="4390256"/>
              <a:ext cx="2507665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36">
              <a:extLst>
                <a:ext uri="{FF2B5EF4-FFF2-40B4-BE49-F238E27FC236}">
                  <a16:creationId xmlns:a16="http://schemas.microsoft.com/office/drawing/2014/main" id="{33A4813D-72B5-6A46-B42E-E1636467A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1805" y="4238805"/>
              <a:ext cx="58541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</a:t>
              </a:r>
            </a:p>
          </p:txBody>
        </p:sp>
      </p:grp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B881917-DA92-DB49-932B-40FCA00CBC37}"/>
              </a:ext>
            </a:extLst>
          </p:cNvPr>
          <p:cNvCxnSpPr>
            <a:cxnSpLocks/>
            <a:stCxn id="122" idx="2"/>
            <a:endCxn id="96" idx="0"/>
          </p:cNvCxnSpPr>
          <p:nvPr/>
        </p:nvCxnSpPr>
        <p:spPr>
          <a:xfrm>
            <a:off x="3002596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B5BA342-31B3-914F-880D-E24DF51D8E5E}"/>
              </a:ext>
            </a:extLst>
          </p:cNvPr>
          <p:cNvCxnSpPr>
            <a:cxnSpLocks/>
            <a:stCxn id="123" idx="2"/>
            <a:endCxn id="104" idx="0"/>
          </p:cNvCxnSpPr>
          <p:nvPr/>
        </p:nvCxnSpPr>
        <p:spPr>
          <a:xfrm>
            <a:off x="3463923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84E35CF-D03F-2142-BE1E-3EFD0D55A3A9}"/>
              </a:ext>
            </a:extLst>
          </p:cNvPr>
          <p:cNvCxnSpPr>
            <a:cxnSpLocks/>
            <a:stCxn id="124" idx="2"/>
            <a:endCxn id="105" idx="0"/>
          </p:cNvCxnSpPr>
          <p:nvPr/>
        </p:nvCxnSpPr>
        <p:spPr>
          <a:xfrm>
            <a:off x="3925250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CE82DEA-267B-4141-A3A6-D54DB07D74B2}"/>
              </a:ext>
            </a:extLst>
          </p:cNvPr>
          <p:cNvCxnSpPr>
            <a:cxnSpLocks/>
          </p:cNvCxnSpPr>
          <p:nvPr/>
        </p:nvCxnSpPr>
        <p:spPr>
          <a:xfrm flipH="1">
            <a:off x="4386570" y="5238492"/>
            <a:ext cx="7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D823777-D7F5-0D4F-B592-A147F390F957}"/>
              </a:ext>
            </a:extLst>
          </p:cNvPr>
          <p:cNvCxnSpPr>
            <a:cxnSpLocks/>
            <a:stCxn id="126" idx="2"/>
            <a:endCxn id="107" idx="0"/>
          </p:cNvCxnSpPr>
          <p:nvPr/>
        </p:nvCxnSpPr>
        <p:spPr>
          <a:xfrm>
            <a:off x="4847904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88331644-8617-4545-9C99-39B81DF0B710}"/>
              </a:ext>
            </a:extLst>
          </p:cNvPr>
          <p:cNvCxnSpPr>
            <a:cxnSpLocks/>
            <a:stCxn id="127" idx="2"/>
            <a:endCxn id="108" idx="0"/>
          </p:cNvCxnSpPr>
          <p:nvPr/>
        </p:nvCxnSpPr>
        <p:spPr>
          <a:xfrm>
            <a:off x="5309231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99CDE16F-86B0-ED47-846F-56CA72A260A9}"/>
              </a:ext>
            </a:extLst>
          </p:cNvPr>
          <p:cNvCxnSpPr>
            <a:cxnSpLocks/>
            <a:stCxn id="128" idx="2"/>
            <a:endCxn id="109" idx="0"/>
          </p:cNvCxnSpPr>
          <p:nvPr/>
        </p:nvCxnSpPr>
        <p:spPr>
          <a:xfrm>
            <a:off x="5770558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01D69075-B11C-2B45-8CA4-2BD19C6175E1}"/>
              </a:ext>
            </a:extLst>
          </p:cNvPr>
          <p:cNvCxnSpPr>
            <a:cxnSpLocks/>
          </p:cNvCxnSpPr>
          <p:nvPr/>
        </p:nvCxnSpPr>
        <p:spPr>
          <a:xfrm flipH="1">
            <a:off x="6231878" y="5238492"/>
            <a:ext cx="7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4FA7F2FB-8A51-0148-99EE-1A8D6698EAA3}"/>
              </a:ext>
            </a:extLst>
          </p:cNvPr>
          <p:cNvCxnSpPr>
            <a:cxnSpLocks/>
            <a:stCxn id="130" idx="2"/>
            <a:endCxn id="111" idx="0"/>
          </p:cNvCxnSpPr>
          <p:nvPr/>
        </p:nvCxnSpPr>
        <p:spPr>
          <a:xfrm>
            <a:off x="6693212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C5EA061C-9357-D34F-AFAE-FF9A02A4C18C}"/>
              </a:ext>
            </a:extLst>
          </p:cNvPr>
          <p:cNvCxnSpPr>
            <a:cxnSpLocks/>
            <a:stCxn id="131" idx="2"/>
            <a:endCxn id="112" idx="0"/>
          </p:cNvCxnSpPr>
          <p:nvPr/>
        </p:nvCxnSpPr>
        <p:spPr>
          <a:xfrm>
            <a:off x="7154539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BAFD0AF-292F-A141-AB27-6F74D387A7C8}"/>
              </a:ext>
            </a:extLst>
          </p:cNvPr>
          <p:cNvCxnSpPr>
            <a:cxnSpLocks/>
            <a:stCxn id="132" idx="2"/>
            <a:endCxn id="113" idx="0"/>
          </p:cNvCxnSpPr>
          <p:nvPr/>
        </p:nvCxnSpPr>
        <p:spPr>
          <a:xfrm>
            <a:off x="7615866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E924A8A3-0ED2-874A-9FAB-567DAB238D24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8077200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36">
            <a:extLst>
              <a:ext uri="{FF2B5EF4-FFF2-40B4-BE49-F238E27FC236}">
                <a16:creationId xmlns:a16="http://schemas.microsoft.com/office/drawing/2014/main" id="{DD215886-ED1D-EA42-9041-68F4CA9B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4136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+10</a:t>
            </a:r>
          </a:p>
        </p:txBody>
      </p:sp>
      <p:sp>
        <p:nvSpPr>
          <p:cNvPr id="171" name="TextBox 136">
            <a:extLst>
              <a:ext uri="{FF2B5EF4-FFF2-40B4-BE49-F238E27FC236}">
                <a16:creationId xmlns:a16="http://schemas.microsoft.com/office/drawing/2014/main" id="{9E436E2C-5D22-D445-8F6D-ACD510C0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+14</a:t>
            </a:r>
          </a:p>
        </p:txBody>
      </p:sp>
      <p:sp>
        <p:nvSpPr>
          <p:cNvPr id="172" name="TextBox 136">
            <a:extLst>
              <a:ext uri="{FF2B5EF4-FFF2-40B4-BE49-F238E27FC236}">
                <a16:creationId xmlns:a16="http://schemas.microsoft.com/office/drawing/2014/main" id="{6164B33D-0B81-4145-9B9D-D111986D0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225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+20</a:t>
            </a:r>
          </a:p>
        </p:txBody>
      </p:sp>
      <p:grpSp>
        <p:nvGrpSpPr>
          <p:cNvPr id="25615" name="Group 25614">
            <a:extLst>
              <a:ext uri="{FF2B5EF4-FFF2-40B4-BE49-F238E27FC236}">
                <a16:creationId xmlns:a16="http://schemas.microsoft.com/office/drawing/2014/main" id="{E34A6695-4A6D-DD40-8D9F-719B344405B7}"/>
              </a:ext>
            </a:extLst>
          </p:cNvPr>
          <p:cNvGrpSpPr/>
          <p:nvPr/>
        </p:nvGrpSpPr>
        <p:grpSpPr>
          <a:xfrm>
            <a:off x="2763836" y="5852120"/>
            <a:ext cx="1841181" cy="457200"/>
            <a:chOff x="2763836" y="5852120"/>
            <a:chExt cx="1841181" cy="457200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B3EAFB4-195F-7547-B6E6-1B1E56D43FD1}"/>
                </a:ext>
              </a:extLst>
            </p:cNvPr>
            <p:cNvSpPr/>
            <p:nvPr/>
          </p:nvSpPr>
          <p:spPr bwMode="auto">
            <a:xfrm>
              <a:off x="2763836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C6F0172-16F7-BB46-857B-AB5AFA1A3048}"/>
                </a:ext>
              </a:extLst>
            </p:cNvPr>
            <p:cNvSpPr/>
            <p:nvPr/>
          </p:nvSpPr>
          <p:spPr bwMode="auto">
            <a:xfrm>
              <a:off x="3225163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20F5CDA-0EEB-9841-9317-C65262C56856}"/>
                </a:ext>
              </a:extLst>
            </p:cNvPr>
            <p:cNvSpPr/>
            <p:nvPr/>
          </p:nvSpPr>
          <p:spPr bwMode="auto">
            <a:xfrm>
              <a:off x="3686490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5CE4E0F-01B0-9A46-BDEF-3A3202CC34C0}"/>
                </a:ext>
              </a:extLst>
            </p:cNvPr>
            <p:cNvSpPr/>
            <p:nvPr/>
          </p:nvSpPr>
          <p:spPr bwMode="auto">
            <a:xfrm>
              <a:off x="4147817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</p:grpSp>
      <p:grpSp>
        <p:nvGrpSpPr>
          <p:cNvPr id="25616" name="Group 25615">
            <a:extLst>
              <a:ext uri="{FF2B5EF4-FFF2-40B4-BE49-F238E27FC236}">
                <a16:creationId xmlns:a16="http://schemas.microsoft.com/office/drawing/2014/main" id="{3472BC44-EE72-1A45-BDF3-72A04083F3CA}"/>
              </a:ext>
            </a:extLst>
          </p:cNvPr>
          <p:cNvGrpSpPr/>
          <p:nvPr/>
        </p:nvGrpSpPr>
        <p:grpSpPr>
          <a:xfrm>
            <a:off x="4609144" y="5852120"/>
            <a:ext cx="1841181" cy="457200"/>
            <a:chOff x="4609144" y="5852120"/>
            <a:chExt cx="1841181" cy="457200"/>
          </a:xfrm>
        </p:grpSpPr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E6A1D22-614D-E545-8CCE-D86AFE5E7DD8}"/>
                </a:ext>
              </a:extLst>
            </p:cNvPr>
            <p:cNvSpPr/>
            <p:nvPr/>
          </p:nvSpPr>
          <p:spPr bwMode="auto">
            <a:xfrm>
              <a:off x="4609144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C54D256-9340-6348-B02C-278FD8996118}"/>
                </a:ext>
              </a:extLst>
            </p:cNvPr>
            <p:cNvSpPr/>
            <p:nvPr/>
          </p:nvSpPr>
          <p:spPr bwMode="auto">
            <a:xfrm>
              <a:off x="5070471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AAD3D42-AB3F-6C48-802A-0EB10CC1CDFB}"/>
                </a:ext>
              </a:extLst>
            </p:cNvPr>
            <p:cNvSpPr/>
            <p:nvPr/>
          </p:nvSpPr>
          <p:spPr bwMode="auto">
            <a:xfrm>
              <a:off x="5531798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4A4FFA-DEAF-444C-861C-03900CB27E08}"/>
                </a:ext>
              </a:extLst>
            </p:cNvPr>
            <p:cNvSpPr/>
            <p:nvPr/>
          </p:nvSpPr>
          <p:spPr bwMode="auto">
            <a:xfrm>
              <a:off x="5993125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</p:grpSp>
      <p:grpSp>
        <p:nvGrpSpPr>
          <p:cNvPr id="25617" name="Group 25616">
            <a:extLst>
              <a:ext uri="{FF2B5EF4-FFF2-40B4-BE49-F238E27FC236}">
                <a16:creationId xmlns:a16="http://schemas.microsoft.com/office/drawing/2014/main" id="{964D7869-9BF3-6E4F-9EEC-15A4AD087DDA}"/>
              </a:ext>
            </a:extLst>
          </p:cNvPr>
          <p:cNvGrpSpPr/>
          <p:nvPr/>
        </p:nvGrpSpPr>
        <p:grpSpPr>
          <a:xfrm>
            <a:off x="6454452" y="5852120"/>
            <a:ext cx="1841188" cy="457200"/>
            <a:chOff x="6454452" y="5852120"/>
            <a:chExt cx="1841188" cy="4572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1FC273A-EB98-444C-B82B-3ED03718C0CE}"/>
                </a:ext>
              </a:extLst>
            </p:cNvPr>
            <p:cNvSpPr/>
            <p:nvPr/>
          </p:nvSpPr>
          <p:spPr bwMode="auto">
            <a:xfrm>
              <a:off x="6454452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B3D14F4A-0686-3041-9AA5-EC1E48CE7B79}"/>
                </a:ext>
              </a:extLst>
            </p:cNvPr>
            <p:cNvSpPr/>
            <p:nvPr/>
          </p:nvSpPr>
          <p:spPr bwMode="auto">
            <a:xfrm>
              <a:off x="6915779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85D88F5-0832-7D4E-B437-6100190F9577}"/>
                </a:ext>
              </a:extLst>
            </p:cNvPr>
            <p:cNvSpPr/>
            <p:nvPr/>
          </p:nvSpPr>
          <p:spPr bwMode="auto">
            <a:xfrm>
              <a:off x="7377106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A8CC3146-3E1E-8E43-AE70-71D6D2C540FA}"/>
                </a:ext>
              </a:extLst>
            </p:cNvPr>
            <p:cNvSpPr/>
            <p:nvPr/>
          </p:nvSpPr>
          <p:spPr bwMode="auto">
            <a:xfrm>
              <a:off x="7838440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sp>
        <p:nvSpPr>
          <p:cNvPr id="25627" name="Arc 25626">
            <a:extLst>
              <a:ext uri="{FF2B5EF4-FFF2-40B4-BE49-F238E27FC236}">
                <a16:creationId xmlns:a16="http://schemas.microsoft.com/office/drawing/2014/main" id="{DE5C6868-40E5-204F-AF33-730AED436957}"/>
              </a:ext>
            </a:extLst>
          </p:cNvPr>
          <p:cNvSpPr/>
          <p:nvPr/>
        </p:nvSpPr>
        <p:spPr>
          <a:xfrm>
            <a:off x="611560" y="3125749"/>
            <a:ext cx="622920" cy="1527388"/>
          </a:xfrm>
          <a:prstGeom prst="arc">
            <a:avLst>
              <a:gd name="adj1" fmla="val 5253048"/>
              <a:gd name="adj2" fmla="val 16232923"/>
            </a:avLst>
          </a:prstGeom>
          <a:ln w="28575">
            <a:solidFill>
              <a:srgbClr val="002060"/>
            </a:solidFill>
            <a:prstDash val="dash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7F55DE73-86AB-C840-AEE8-8DC05E890E37}"/>
              </a:ext>
            </a:extLst>
          </p:cNvPr>
          <p:cNvCxnSpPr>
            <a:cxnSpLocks/>
          </p:cNvCxnSpPr>
          <p:nvPr/>
        </p:nvCxnSpPr>
        <p:spPr>
          <a:xfrm>
            <a:off x="971599" y="3275692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5821E187-EE5E-1642-BA5D-1FB355C20BC8}"/>
              </a:ext>
            </a:extLst>
          </p:cNvPr>
          <p:cNvSpPr txBox="1"/>
          <p:nvPr/>
        </p:nvSpPr>
        <p:spPr>
          <a:xfrm>
            <a:off x="6318750" y="3284984"/>
            <a:ext cx="26457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9300"/>
                </a:solidFill>
              </a:rPr>
              <a:t>Inter-block synchronization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Kernel termination and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Scan on CPU, 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Launch new scan kernel on GPU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Atomic operations in global memory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E856EE82-B304-C24B-96ED-40D76FF0AF53}"/>
              </a:ext>
            </a:extLst>
          </p:cNvPr>
          <p:cNvCxnSpPr>
            <a:cxnSpLocks/>
          </p:cNvCxnSpPr>
          <p:nvPr/>
        </p:nvCxnSpPr>
        <p:spPr>
          <a:xfrm>
            <a:off x="971600" y="4509120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38804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136"/>
          <p:cNvSpPr txBox="1">
            <a:spLocks noChangeArrowheads="1"/>
          </p:cNvSpPr>
          <p:nvPr/>
        </p:nvSpPr>
        <p:spPr bwMode="auto">
          <a:xfrm>
            <a:off x="179512" y="2060848"/>
            <a:ext cx="321434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Per-warp (Inclusive) Scan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39001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5134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773996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35323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69665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619304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080631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54195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46461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92593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387266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92868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Per-Block Hierarchical (Inclusive) Scan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899428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>
                <a:solidFill>
                  <a:srgbClr val="00B0F0"/>
                </a:solidFill>
              </a:rPr>
              <a:t>Warp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890136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>
                <a:solidFill>
                  <a:srgbClr val="00B0F0"/>
                </a:solidFill>
              </a:rPr>
              <a:t>Warp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890136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>
                <a:solidFill>
                  <a:srgbClr val="00B0F0"/>
                </a:solidFill>
              </a:rPr>
              <a:t>Warp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890136"/>
            <a:ext cx="1019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>
                <a:solidFill>
                  <a:srgbClr val="00B0F0"/>
                </a:solidFill>
              </a:rPr>
              <a:t>Warp 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788A564-25AC-5A48-8201-1199083FEB71}"/>
              </a:ext>
            </a:extLst>
          </p:cNvPr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B22E9F6-82CC-0944-97AE-204AC7088DC7}"/>
              </a:ext>
            </a:extLst>
          </p:cNvPr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533074D-0FC1-184C-A870-74D0527AB24A}"/>
              </a:ext>
            </a:extLst>
          </p:cNvPr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D7EF8C8-6117-344D-B25E-7438E5F85ACD}"/>
              </a:ext>
            </a:extLst>
          </p:cNvPr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7FE3089-55AE-8640-B796-6A187872F9F3}"/>
              </a:ext>
            </a:extLst>
          </p:cNvPr>
          <p:cNvSpPr/>
          <p:nvPr/>
        </p:nvSpPr>
        <p:spPr>
          <a:xfrm>
            <a:off x="936940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F7D8E39-4D10-F34D-B095-39EECCCF3CF4}"/>
              </a:ext>
            </a:extLst>
          </p:cNvPr>
          <p:cNvSpPr/>
          <p:nvPr/>
        </p:nvSpPr>
        <p:spPr>
          <a:xfrm>
            <a:off x="2764152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2A7402-11EB-C345-89BA-6E058117012A}"/>
              </a:ext>
            </a:extLst>
          </p:cNvPr>
          <p:cNvSpPr/>
          <p:nvPr/>
        </p:nvSpPr>
        <p:spPr>
          <a:xfrm>
            <a:off x="4615177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524B54-9C31-AA4C-99FE-9D8E6BCB786A}"/>
              </a:ext>
            </a:extLst>
          </p:cNvPr>
          <p:cNvSpPr/>
          <p:nvPr/>
        </p:nvSpPr>
        <p:spPr>
          <a:xfrm>
            <a:off x="6452460" y="2441749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5611" name="Group 25610">
            <a:extLst>
              <a:ext uri="{FF2B5EF4-FFF2-40B4-BE49-F238E27FC236}">
                <a16:creationId xmlns:a16="http://schemas.microsoft.com/office/drawing/2014/main" id="{4AADAB7B-C33C-144C-AC3C-C31AA6DEDEBE}"/>
              </a:ext>
            </a:extLst>
          </p:cNvPr>
          <p:cNvGrpSpPr/>
          <p:nvPr/>
        </p:nvGrpSpPr>
        <p:grpSpPr>
          <a:xfrm>
            <a:off x="3732591" y="3356992"/>
            <a:ext cx="1828800" cy="457200"/>
            <a:chOff x="3732591" y="3356992"/>
            <a:chExt cx="1828800" cy="457200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9394204-99CC-A441-8579-225C885D6261}"/>
                </a:ext>
              </a:extLst>
            </p:cNvPr>
            <p:cNvSpPr/>
            <p:nvPr/>
          </p:nvSpPr>
          <p:spPr bwMode="auto">
            <a:xfrm>
              <a:off x="37325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A410FA3-EAAD-FB48-8D25-8126011E2882}"/>
                </a:ext>
              </a:extLst>
            </p:cNvPr>
            <p:cNvSpPr/>
            <p:nvPr/>
          </p:nvSpPr>
          <p:spPr bwMode="auto">
            <a:xfrm>
              <a:off x="41897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7A1B0E4-26A1-C947-A19C-DEE6D3E52AAA}"/>
                </a:ext>
              </a:extLst>
            </p:cNvPr>
            <p:cNvSpPr/>
            <p:nvPr/>
          </p:nvSpPr>
          <p:spPr bwMode="auto">
            <a:xfrm>
              <a:off x="46469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CECDC7B5-2DA5-7E49-A248-5008CDE9766B}"/>
                </a:ext>
              </a:extLst>
            </p:cNvPr>
            <p:cNvSpPr/>
            <p:nvPr/>
          </p:nvSpPr>
          <p:spPr bwMode="auto">
            <a:xfrm>
              <a:off x="51041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94E3C-2259-5146-9EA7-6C5279D0066B}"/>
              </a:ext>
            </a:extLst>
          </p:cNvPr>
          <p:cNvGrpSpPr/>
          <p:nvPr/>
        </p:nvGrpSpPr>
        <p:grpSpPr>
          <a:xfrm>
            <a:off x="3732591" y="3933056"/>
            <a:ext cx="1828800" cy="457200"/>
            <a:chOff x="3732591" y="5780112"/>
            <a:chExt cx="1828800" cy="457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03EB3E-8316-354B-82E5-2929D14C0ACC}"/>
                </a:ext>
              </a:extLst>
            </p:cNvPr>
            <p:cNvSpPr/>
            <p:nvPr/>
          </p:nvSpPr>
          <p:spPr bwMode="auto">
            <a:xfrm>
              <a:off x="37325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4B3D23-8943-F94E-B820-300AD700255F}"/>
                </a:ext>
              </a:extLst>
            </p:cNvPr>
            <p:cNvSpPr/>
            <p:nvPr/>
          </p:nvSpPr>
          <p:spPr bwMode="auto">
            <a:xfrm>
              <a:off x="41897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F1E225-642A-824E-97D0-713E71317C8A}"/>
                </a:ext>
              </a:extLst>
            </p:cNvPr>
            <p:cNvSpPr/>
            <p:nvPr/>
          </p:nvSpPr>
          <p:spPr bwMode="auto">
            <a:xfrm>
              <a:off x="46469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1FB4875-1C6A-D24B-8D7E-FDAD76D16018}"/>
                </a:ext>
              </a:extLst>
            </p:cNvPr>
            <p:cNvSpPr/>
            <p:nvPr/>
          </p:nvSpPr>
          <p:spPr bwMode="auto">
            <a:xfrm>
              <a:off x="51041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3BC47D5B-6B4F-3C46-81BE-71ABC7706A96}"/>
              </a:ext>
            </a:extLst>
          </p:cNvPr>
          <p:cNvCxnSpPr>
            <a:cxnSpLocks/>
            <a:stCxn id="58" idx="2"/>
            <a:endCxn id="67" idx="0"/>
          </p:cNvCxnSpPr>
          <p:nvPr/>
        </p:nvCxnSpPr>
        <p:spPr>
          <a:xfrm>
            <a:off x="2541269" y="3015536"/>
            <a:ext cx="1419922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7B3F74A-A49D-D941-BF23-05FFF2D2DF76}"/>
              </a:ext>
            </a:extLst>
          </p:cNvPr>
          <p:cNvCxnSpPr>
            <a:cxnSpLocks/>
            <a:stCxn id="59" idx="2"/>
            <a:endCxn id="68" idx="0"/>
          </p:cNvCxnSpPr>
          <p:nvPr/>
        </p:nvCxnSpPr>
        <p:spPr>
          <a:xfrm>
            <a:off x="4386577" y="3015536"/>
            <a:ext cx="3181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457F3173-E53C-BC4C-AEF4-E0C81812D97D}"/>
              </a:ext>
            </a:extLst>
          </p:cNvPr>
          <p:cNvCxnSpPr>
            <a:cxnSpLocks/>
            <a:stCxn id="65" idx="2"/>
            <a:endCxn id="69" idx="0"/>
          </p:cNvCxnSpPr>
          <p:nvPr/>
        </p:nvCxnSpPr>
        <p:spPr>
          <a:xfrm flipH="1">
            <a:off x="4875591" y="3015536"/>
            <a:ext cx="135629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22D0122-E028-1A4C-B4BB-287366DF63AE}"/>
              </a:ext>
            </a:extLst>
          </p:cNvPr>
          <p:cNvCxnSpPr>
            <a:cxnSpLocks/>
            <a:stCxn id="66" idx="2"/>
            <a:endCxn id="70" idx="0"/>
          </p:cNvCxnSpPr>
          <p:nvPr/>
        </p:nvCxnSpPr>
        <p:spPr>
          <a:xfrm flipH="1">
            <a:off x="5332791" y="3015536"/>
            <a:ext cx="2744409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36">
            <a:extLst>
              <a:ext uri="{FF2B5EF4-FFF2-40B4-BE49-F238E27FC236}">
                <a16:creationId xmlns:a16="http://schemas.microsoft.com/office/drawing/2014/main" id="{A2483164-54CD-5040-A5E4-318BD5E5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3972085"/>
            <a:ext cx="20441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 Partial Sums</a:t>
            </a:r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C17E2A5-96CD-6940-A93C-85A89542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10E0E0C-F697-2248-9365-A49350D7C4BE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93E39DF-C0C2-3645-8101-83A9B08490E3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39700DC-7CEA-954E-8269-DD04133FB7CC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4461C01-4CC1-F149-B12E-D940281EF3FB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B444C60-6DCE-5B48-9A44-2FBCCE60EDFA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C3B7F1A-1A93-2048-816E-005EFD1CD97C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82A018A-C18A-EC44-91A9-4E01FF062A73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9ECC62-E8B7-8E45-BA26-F067A441BD68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D61340F-5300-8C43-B4F3-E37F5973727F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0223F1E-215B-8548-9D83-D36F9ACF666C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1438998-283E-0F4A-B0B7-3749BA1B0694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62616B-D017-FA45-A8E5-CF13632CA3DF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108A9D6-8B95-A34A-8FBD-41C3C0CC5FA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F6B6A4-087D-5D4A-BFE3-97AE9A2CAA54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31A6C69-DC50-3649-9309-5872E5F75C3E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46A6C82-0DE3-2145-BBEB-909A18F3A3D7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grpSp>
        <p:nvGrpSpPr>
          <p:cNvPr id="25614" name="Group 25613">
            <a:extLst>
              <a:ext uri="{FF2B5EF4-FFF2-40B4-BE49-F238E27FC236}">
                <a16:creationId xmlns:a16="http://schemas.microsoft.com/office/drawing/2014/main" id="{42AD469B-B3B0-0746-B740-48BFAA2906CD}"/>
              </a:ext>
            </a:extLst>
          </p:cNvPr>
          <p:cNvGrpSpPr/>
          <p:nvPr/>
        </p:nvGrpSpPr>
        <p:grpSpPr>
          <a:xfrm>
            <a:off x="3673790" y="4238805"/>
            <a:ext cx="3709466" cy="425900"/>
            <a:chOff x="3673790" y="4238805"/>
            <a:chExt cx="3709466" cy="425900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2FDB83AF-B5CF-6C4D-88E2-B48DFFF87731}"/>
                </a:ext>
              </a:extLst>
            </p:cNvPr>
            <p:cNvCxnSpPr>
              <a:cxnSpLocks/>
              <a:stCxn id="72" idx="2"/>
              <a:endCxn id="140" idx="0"/>
            </p:cNvCxnSpPr>
            <p:nvPr/>
          </p:nvCxnSpPr>
          <p:spPr>
            <a:xfrm flipH="1">
              <a:off x="3673790" y="4390256"/>
              <a:ext cx="287401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F1DD7B-4930-F44B-83DF-1EC545D35525}"/>
                </a:ext>
              </a:extLst>
            </p:cNvPr>
            <p:cNvCxnSpPr>
              <a:cxnSpLocks/>
              <a:stCxn id="73" idx="2"/>
              <a:endCxn id="141" idx="0"/>
            </p:cNvCxnSpPr>
            <p:nvPr/>
          </p:nvCxnSpPr>
          <p:spPr>
            <a:xfrm>
              <a:off x="4418391" y="4390256"/>
              <a:ext cx="1106424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214DBD9-DB2B-A641-91BB-C85C390ABB47}"/>
                </a:ext>
              </a:extLst>
            </p:cNvPr>
            <p:cNvCxnSpPr>
              <a:cxnSpLocks/>
              <a:stCxn id="79" idx="2"/>
              <a:endCxn id="142" idx="0"/>
            </p:cNvCxnSpPr>
            <p:nvPr/>
          </p:nvCxnSpPr>
          <p:spPr>
            <a:xfrm>
              <a:off x="4875591" y="4390256"/>
              <a:ext cx="2507665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36">
              <a:extLst>
                <a:ext uri="{FF2B5EF4-FFF2-40B4-BE49-F238E27FC236}">
                  <a16:creationId xmlns:a16="http://schemas.microsoft.com/office/drawing/2014/main" id="{33A4813D-72B5-6A46-B42E-E1636467A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1805" y="4238805"/>
              <a:ext cx="58541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</a:t>
              </a:r>
            </a:p>
          </p:txBody>
        </p:sp>
      </p:grp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B881917-DA92-DB49-932B-40FCA00CBC37}"/>
              </a:ext>
            </a:extLst>
          </p:cNvPr>
          <p:cNvCxnSpPr>
            <a:cxnSpLocks/>
            <a:stCxn id="122" idx="2"/>
            <a:endCxn id="96" idx="0"/>
          </p:cNvCxnSpPr>
          <p:nvPr/>
        </p:nvCxnSpPr>
        <p:spPr>
          <a:xfrm>
            <a:off x="3002596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B5BA342-31B3-914F-880D-E24DF51D8E5E}"/>
              </a:ext>
            </a:extLst>
          </p:cNvPr>
          <p:cNvCxnSpPr>
            <a:cxnSpLocks/>
            <a:stCxn id="123" idx="2"/>
            <a:endCxn id="104" idx="0"/>
          </p:cNvCxnSpPr>
          <p:nvPr/>
        </p:nvCxnSpPr>
        <p:spPr>
          <a:xfrm>
            <a:off x="3463923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84E35CF-D03F-2142-BE1E-3EFD0D55A3A9}"/>
              </a:ext>
            </a:extLst>
          </p:cNvPr>
          <p:cNvCxnSpPr>
            <a:cxnSpLocks/>
            <a:stCxn id="124" idx="2"/>
            <a:endCxn id="105" idx="0"/>
          </p:cNvCxnSpPr>
          <p:nvPr/>
        </p:nvCxnSpPr>
        <p:spPr>
          <a:xfrm>
            <a:off x="3925250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CE82DEA-267B-4141-A3A6-D54DB07D74B2}"/>
              </a:ext>
            </a:extLst>
          </p:cNvPr>
          <p:cNvCxnSpPr>
            <a:cxnSpLocks/>
          </p:cNvCxnSpPr>
          <p:nvPr/>
        </p:nvCxnSpPr>
        <p:spPr>
          <a:xfrm flipH="1">
            <a:off x="4386570" y="5238492"/>
            <a:ext cx="7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D823777-D7F5-0D4F-B592-A147F390F957}"/>
              </a:ext>
            </a:extLst>
          </p:cNvPr>
          <p:cNvCxnSpPr>
            <a:cxnSpLocks/>
            <a:stCxn id="126" idx="2"/>
            <a:endCxn id="107" idx="0"/>
          </p:cNvCxnSpPr>
          <p:nvPr/>
        </p:nvCxnSpPr>
        <p:spPr>
          <a:xfrm>
            <a:off x="4847904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88331644-8617-4545-9C99-39B81DF0B710}"/>
              </a:ext>
            </a:extLst>
          </p:cNvPr>
          <p:cNvCxnSpPr>
            <a:cxnSpLocks/>
            <a:stCxn id="127" idx="2"/>
            <a:endCxn id="108" idx="0"/>
          </p:cNvCxnSpPr>
          <p:nvPr/>
        </p:nvCxnSpPr>
        <p:spPr>
          <a:xfrm>
            <a:off x="5309231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99CDE16F-86B0-ED47-846F-56CA72A260A9}"/>
              </a:ext>
            </a:extLst>
          </p:cNvPr>
          <p:cNvCxnSpPr>
            <a:cxnSpLocks/>
            <a:stCxn id="128" idx="2"/>
            <a:endCxn id="109" idx="0"/>
          </p:cNvCxnSpPr>
          <p:nvPr/>
        </p:nvCxnSpPr>
        <p:spPr>
          <a:xfrm>
            <a:off x="5770558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01D69075-B11C-2B45-8CA4-2BD19C6175E1}"/>
              </a:ext>
            </a:extLst>
          </p:cNvPr>
          <p:cNvCxnSpPr>
            <a:cxnSpLocks/>
          </p:cNvCxnSpPr>
          <p:nvPr/>
        </p:nvCxnSpPr>
        <p:spPr>
          <a:xfrm flipH="1">
            <a:off x="6231878" y="5238492"/>
            <a:ext cx="7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4FA7F2FB-8A51-0148-99EE-1A8D6698EAA3}"/>
              </a:ext>
            </a:extLst>
          </p:cNvPr>
          <p:cNvCxnSpPr>
            <a:cxnSpLocks/>
            <a:stCxn id="130" idx="2"/>
            <a:endCxn id="111" idx="0"/>
          </p:cNvCxnSpPr>
          <p:nvPr/>
        </p:nvCxnSpPr>
        <p:spPr>
          <a:xfrm>
            <a:off x="6693212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C5EA061C-9357-D34F-AFAE-FF9A02A4C18C}"/>
              </a:ext>
            </a:extLst>
          </p:cNvPr>
          <p:cNvCxnSpPr>
            <a:cxnSpLocks/>
            <a:stCxn id="131" idx="2"/>
            <a:endCxn id="112" idx="0"/>
          </p:cNvCxnSpPr>
          <p:nvPr/>
        </p:nvCxnSpPr>
        <p:spPr>
          <a:xfrm>
            <a:off x="7154539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BAFD0AF-292F-A141-AB27-6F74D387A7C8}"/>
              </a:ext>
            </a:extLst>
          </p:cNvPr>
          <p:cNvCxnSpPr>
            <a:cxnSpLocks/>
            <a:stCxn id="132" idx="2"/>
            <a:endCxn id="113" idx="0"/>
          </p:cNvCxnSpPr>
          <p:nvPr/>
        </p:nvCxnSpPr>
        <p:spPr>
          <a:xfrm>
            <a:off x="7615866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E924A8A3-0ED2-874A-9FAB-567DAB238D24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8077200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36">
            <a:extLst>
              <a:ext uri="{FF2B5EF4-FFF2-40B4-BE49-F238E27FC236}">
                <a16:creationId xmlns:a16="http://schemas.microsoft.com/office/drawing/2014/main" id="{DD215886-ED1D-EA42-9041-68F4CA9B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4136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+10</a:t>
            </a:r>
          </a:p>
        </p:txBody>
      </p:sp>
      <p:sp>
        <p:nvSpPr>
          <p:cNvPr id="171" name="TextBox 136">
            <a:extLst>
              <a:ext uri="{FF2B5EF4-FFF2-40B4-BE49-F238E27FC236}">
                <a16:creationId xmlns:a16="http://schemas.microsoft.com/office/drawing/2014/main" id="{9E436E2C-5D22-D445-8F6D-ACD510C0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+14</a:t>
            </a:r>
          </a:p>
        </p:txBody>
      </p:sp>
      <p:sp>
        <p:nvSpPr>
          <p:cNvPr id="172" name="TextBox 136">
            <a:extLst>
              <a:ext uri="{FF2B5EF4-FFF2-40B4-BE49-F238E27FC236}">
                <a16:creationId xmlns:a16="http://schemas.microsoft.com/office/drawing/2014/main" id="{6164B33D-0B81-4145-9B9D-D111986D0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225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+20</a:t>
            </a:r>
          </a:p>
        </p:txBody>
      </p:sp>
      <p:grpSp>
        <p:nvGrpSpPr>
          <p:cNvPr id="25615" name="Group 25614">
            <a:extLst>
              <a:ext uri="{FF2B5EF4-FFF2-40B4-BE49-F238E27FC236}">
                <a16:creationId xmlns:a16="http://schemas.microsoft.com/office/drawing/2014/main" id="{E34A6695-4A6D-DD40-8D9F-719B344405B7}"/>
              </a:ext>
            </a:extLst>
          </p:cNvPr>
          <p:cNvGrpSpPr/>
          <p:nvPr/>
        </p:nvGrpSpPr>
        <p:grpSpPr>
          <a:xfrm>
            <a:off x="2763836" y="5852120"/>
            <a:ext cx="1841181" cy="457200"/>
            <a:chOff x="2763836" y="5852120"/>
            <a:chExt cx="1841181" cy="457200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B3EAFB4-195F-7547-B6E6-1B1E56D43FD1}"/>
                </a:ext>
              </a:extLst>
            </p:cNvPr>
            <p:cNvSpPr/>
            <p:nvPr/>
          </p:nvSpPr>
          <p:spPr bwMode="auto">
            <a:xfrm>
              <a:off x="2763836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C6F0172-16F7-BB46-857B-AB5AFA1A3048}"/>
                </a:ext>
              </a:extLst>
            </p:cNvPr>
            <p:cNvSpPr/>
            <p:nvPr/>
          </p:nvSpPr>
          <p:spPr bwMode="auto">
            <a:xfrm>
              <a:off x="3225163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20F5CDA-0EEB-9841-9317-C65262C56856}"/>
                </a:ext>
              </a:extLst>
            </p:cNvPr>
            <p:cNvSpPr/>
            <p:nvPr/>
          </p:nvSpPr>
          <p:spPr bwMode="auto">
            <a:xfrm>
              <a:off x="3686490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5CE4E0F-01B0-9A46-BDEF-3A3202CC34C0}"/>
                </a:ext>
              </a:extLst>
            </p:cNvPr>
            <p:cNvSpPr/>
            <p:nvPr/>
          </p:nvSpPr>
          <p:spPr bwMode="auto">
            <a:xfrm>
              <a:off x="4147817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</p:grpSp>
      <p:grpSp>
        <p:nvGrpSpPr>
          <p:cNvPr id="25616" name="Group 25615">
            <a:extLst>
              <a:ext uri="{FF2B5EF4-FFF2-40B4-BE49-F238E27FC236}">
                <a16:creationId xmlns:a16="http://schemas.microsoft.com/office/drawing/2014/main" id="{3472BC44-EE72-1A45-BDF3-72A04083F3CA}"/>
              </a:ext>
            </a:extLst>
          </p:cNvPr>
          <p:cNvGrpSpPr/>
          <p:nvPr/>
        </p:nvGrpSpPr>
        <p:grpSpPr>
          <a:xfrm>
            <a:off x="4609144" y="5852120"/>
            <a:ext cx="1841181" cy="457200"/>
            <a:chOff x="4609144" y="5852120"/>
            <a:chExt cx="1841181" cy="457200"/>
          </a:xfrm>
        </p:grpSpPr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E6A1D22-614D-E545-8CCE-D86AFE5E7DD8}"/>
                </a:ext>
              </a:extLst>
            </p:cNvPr>
            <p:cNvSpPr/>
            <p:nvPr/>
          </p:nvSpPr>
          <p:spPr bwMode="auto">
            <a:xfrm>
              <a:off x="4609144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C54D256-9340-6348-B02C-278FD8996118}"/>
                </a:ext>
              </a:extLst>
            </p:cNvPr>
            <p:cNvSpPr/>
            <p:nvPr/>
          </p:nvSpPr>
          <p:spPr bwMode="auto">
            <a:xfrm>
              <a:off x="5070471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AAD3D42-AB3F-6C48-802A-0EB10CC1CDFB}"/>
                </a:ext>
              </a:extLst>
            </p:cNvPr>
            <p:cNvSpPr/>
            <p:nvPr/>
          </p:nvSpPr>
          <p:spPr bwMode="auto">
            <a:xfrm>
              <a:off x="5531798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4A4FFA-DEAF-444C-861C-03900CB27E08}"/>
                </a:ext>
              </a:extLst>
            </p:cNvPr>
            <p:cNvSpPr/>
            <p:nvPr/>
          </p:nvSpPr>
          <p:spPr bwMode="auto">
            <a:xfrm>
              <a:off x="5993125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</p:grpSp>
      <p:grpSp>
        <p:nvGrpSpPr>
          <p:cNvPr id="25617" name="Group 25616">
            <a:extLst>
              <a:ext uri="{FF2B5EF4-FFF2-40B4-BE49-F238E27FC236}">
                <a16:creationId xmlns:a16="http://schemas.microsoft.com/office/drawing/2014/main" id="{964D7869-9BF3-6E4F-9EEC-15A4AD087DDA}"/>
              </a:ext>
            </a:extLst>
          </p:cNvPr>
          <p:cNvGrpSpPr/>
          <p:nvPr/>
        </p:nvGrpSpPr>
        <p:grpSpPr>
          <a:xfrm>
            <a:off x="6454452" y="5852120"/>
            <a:ext cx="1841188" cy="457200"/>
            <a:chOff x="6454452" y="5852120"/>
            <a:chExt cx="1841188" cy="4572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1FC273A-EB98-444C-B82B-3ED03718C0CE}"/>
                </a:ext>
              </a:extLst>
            </p:cNvPr>
            <p:cNvSpPr/>
            <p:nvPr/>
          </p:nvSpPr>
          <p:spPr bwMode="auto">
            <a:xfrm>
              <a:off x="6454452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B3D14F4A-0686-3041-9AA5-EC1E48CE7B79}"/>
                </a:ext>
              </a:extLst>
            </p:cNvPr>
            <p:cNvSpPr/>
            <p:nvPr/>
          </p:nvSpPr>
          <p:spPr bwMode="auto">
            <a:xfrm>
              <a:off x="6915779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85D88F5-0832-7D4E-B437-6100190F9577}"/>
                </a:ext>
              </a:extLst>
            </p:cNvPr>
            <p:cNvSpPr/>
            <p:nvPr/>
          </p:nvSpPr>
          <p:spPr bwMode="auto">
            <a:xfrm>
              <a:off x="7377106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A8CC3146-3E1E-8E43-AE70-71D6D2C540FA}"/>
                </a:ext>
              </a:extLst>
            </p:cNvPr>
            <p:cNvSpPr/>
            <p:nvPr/>
          </p:nvSpPr>
          <p:spPr bwMode="auto">
            <a:xfrm>
              <a:off x="7838440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grpSp>
        <p:nvGrpSpPr>
          <p:cNvPr id="25628" name="Group 25627">
            <a:extLst>
              <a:ext uri="{FF2B5EF4-FFF2-40B4-BE49-F238E27FC236}">
                <a16:creationId xmlns:a16="http://schemas.microsoft.com/office/drawing/2014/main" id="{03E74EDD-C699-4A4C-8F06-743F629B6A73}"/>
              </a:ext>
            </a:extLst>
          </p:cNvPr>
          <p:cNvGrpSpPr/>
          <p:nvPr/>
        </p:nvGrpSpPr>
        <p:grpSpPr>
          <a:xfrm>
            <a:off x="611560" y="3125749"/>
            <a:ext cx="7702492" cy="2222956"/>
            <a:chOff x="611560" y="3125749"/>
            <a:chExt cx="7702492" cy="2222956"/>
          </a:xfrm>
        </p:grpSpPr>
        <p:grpSp>
          <p:nvGrpSpPr>
            <p:cNvPr id="25613" name="Group 25612">
              <a:extLst>
                <a:ext uri="{FF2B5EF4-FFF2-40B4-BE49-F238E27FC236}">
                  <a16:creationId xmlns:a16="http://schemas.microsoft.com/office/drawing/2014/main" id="{5E952008-A478-FB49-BE91-4E98FFC59918}"/>
                </a:ext>
              </a:extLst>
            </p:cNvPr>
            <p:cNvGrpSpPr/>
            <p:nvPr/>
          </p:nvGrpSpPr>
          <p:grpSpPr>
            <a:xfrm>
              <a:off x="928688" y="4664705"/>
              <a:ext cx="7385364" cy="684000"/>
              <a:chOff x="928688" y="4664705"/>
              <a:chExt cx="7385364" cy="684000"/>
            </a:xfrm>
          </p:grpSpPr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748B6575-8F3F-1A48-8725-EB5C39BFA7B8}"/>
                  </a:ext>
                </a:extLst>
              </p:cNvPr>
              <p:cNvSpPr/>
              <p:nvPr/>
            </p:nvSpPr>
            <p:spPr bwMode="auto">
              <a:xfrm>
                <a:off x="1390015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7F8333A4-228E-D340-882B-754DF76B2985}"/>
                  </a:ext>
                </a:extLst>
              </p:cNvPr>
              <p:cNvSpPr/>
              <p:nvPr/>
            </p:nvSpPr>
            <p:spPr bwMode="auto">
              <a:xfrm>
                <a:off x="1851342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0DAA75E4-4B49-C740-BDBA-1C9E9CE3B15F}"/>
                  </a:ext>
                </a:extLst>
              </p:cNvPr>
              <p:cNvSpPr/>
              <p:nvPr/>
            </p:nvSpPr>
            <p:spPr bwMode="auto">
              <a:xfrm>
                <a:off x="2312669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10</a:t>
                </a: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E10FC02D-7824-754A-98B7-5CF91EFAF3AB}"/>
                  </a:ext>
                </a:extLst>
              </p:cNvPr>
              <p:cNvSpPr/>
              <p:nvPr/>
            </p:nvSpPr>
            <p:spPr bwMode="auto">
              <a:xfrm>
                <a:off x="2773996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FE8CB7AF-C657-2442-B7D9-5D0ABE3C7A85}"/>
                  </a:ext>
                </a:extLst>
              </p:cNvPr>
              <p:cNvSpPr/>
              <p:nvPr/>
            </p:nvSpPr>
            <p:spPr bwMode="auto">
              <a:xfrm>
                <a:off x="3235323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D7711B62-6E24-9742-A3FD-202D0E2B32F5}"/>
                  </a:ext>
                </a:extLst>
              </p:cNvPr>
              <p:cNvSpPr/>
              <p:nvPr/>
            </p:nvSpPr>
            <p:spPr bwMode="auto">
              <a:xfrm>
                <a:off x="3696650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CA79C90D-5935-E24D-8F99-F97A5AA0138E}"/>
                  </a:ext>
                </a:extLst>
              </p:cNvPr>
              <p:cNvSpPr/>
              <p:nvPr/>
            </p:nvSpPr>
            <p:spPr bwMode="auto">
              <a:xfrm>
                <a:off x="4157977" y="4781292"/>
                <a:ext cx="457200" cy="457200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79CD9B74-476F-5549-A30C-919C852766CF}"/>
                  </a:ext>
                </a:extLst>
              </p:cNvPr>
              <p:cNvSpPr/>
              <p:nvPr/>
            </p:nvSpPr>
            <p:spPr bwMode="auto">
              <a:xfrm>
                <a:off x="4619304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0</a:t>
                </a: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AE68C7DF-AA4D-1E40-A47D-97E818EDCB47}"/>
                  </a:ext>
                </a:extLst>
              </p:cNvPr>
              <p:cNvSpPr/>
              <p:nvPr/>
            </p:nvSpPr>
            <p:spPr bwMode="auto">
              <a:xfrm>
                <a:off x="5080631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E5685C90-F94F-AF48-9278-4B5B79B6B3DA}"/>
                  </a:ext>
                </a:extLst>
              </p:cNvPr>
              <p:cNvSpPr/>
              <p:nvPr/>
            </p:nvSpPr>
            <p:spPr bwMode="auto">
              <a:xfrm>
                <a:off x="5541958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</a:t>
                </a: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7E996BCF-0E2A-4A41-9DC1-0AB67A71C427}"/>
                  </a:ext>
                </a:extLst>
              </p:cNvPr>
              <p:cNvSpPr/>
              <p:nvPr/>
            </p:nvSpPr>
            <p:spPr bwMode="auto">
              <a:xfrm>
                <a:off x="6003285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5DFDEFBC-1073-2240-BAEC-569772E456CE}"/>
                  </a:ext>
                </a:extLst>
              </p:cNvPr>
              <p:cNvSpPr/>
              <p:nvPr/>
            </p:nvSpPr>
            <p:spPr bwMode="auto">
              <a:xfrm>
                <a:off x="6464612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</a:t>
                </a: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E8F27CF1-937E-F146-8CF2-38A4B101688C}"/>
                  </a:ext>
                </a:extLst>
              </p:cNvPr>
              <p:cNvSpPr/>
              <p:nvPr/>
            </p:nvSpPr>
            <p:spPr bwMode="auto">
              <a:xfrm>
                <a:off x="6925939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DC6ED0C1-A32A-7F4B-AA40-EA325D0A3025}"/>
                  </a:ext>
                </a:extLst>
              </p:cNvPr>
              <p:cNvSpPr/>
              <p:nvPr/>
            </p:nvSpPr>
            <p:spPr bwMode="auto">
              <a:xfrm>
                <a:off x="7387266" y="4781292"/>
                <a:ext cx="457200" cy="457200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ED9935A6-E4A4-714E-AD17-326CD2FB8D75}"/>
                  </a:ext>
                </a:extLst>
              </p:cNvPr>
              <p:cNvSpPr/>
              <p:nvPr/>
            </p:nvSpPr>
            <p:spPr bwMode="auto">
              <a:xfrm>
                <a:off x="928688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</a:t>
                </a:r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48702168-B8CF-0D42-B53B-D986E3F6F4CA}"/>
                  </a:ext>
                </a:extLst>
              </p:cNvPr>
              <p:cNvSpPr/>
              <p:nvPr/>
            </p:nvSpPr>
            <p:spPr bwMode="auto">
              <a:xfrm>
                <a:off x="7848600" y="4781292"/>
                <a:ext cx="4572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8</a:t>
                </a:r>
              </a:p>
            </p:txBody>
          </p: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E8433A58-31A3-F841-B0A1-CA7FC2583896}"/>
                  </a:ext>
                </a:extLst>
              </p:cNvPr>
              <p:cNvSpPr/>
              <p:nvPr/>
            </p:nvSpPr>
            <p:spPr>
              <a:xfrm>
                <a:off x="936940" y="4664705"/>
                <a:ext cx="1819275" cy="684000"/>
              </a:xfrm>
              <a:prstGeom prst="rect">
                <a:avLst/>
              </a:pr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0" name="Rectangle 139">
                <a:extLst>
                  <a:ext uri="{FF2B5EF4-FFF2-40B4-BE49-F238E27FC236}">
                    <a16:creationId xmlns:a16="http://schemas.microsoft.com/office/drawing/2014/main" id="{9E6D6F67-9D20-184F-BAC2-CACF1209B5ED}"/>
                  </a:ext>
                </a:extLst>
              </p:cNvPr>
              <p:cNvSpPr/>
              <p:nvPr/>
            </p:nvSpPr>
            <p:spPr>
              <a:xfrm>
                <a:off x="2764152" y="4664705"/>
                <a:ext cx="1819275" cy="684000"/>
              </a:xfrm>
              <a:prstGeom prst="rect">
                <a:avLst/>
              </a:pr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B4199CE6-6DAE-3A43-9002-632181BF9888}"/>
                  </a:ext>
                </a:extLst>
              </p:cNvPr>
              <p:cNvSpPr/>
              <p:nvPr/>
            </p:nvSpPr>
            <p:spPr>
              <a:xfrm>
                <a:off x="4615177" y="4664705"/>
                <a:ext cx="1819275" cy="684000"/>
              </a:xfrm>
              <a:prstGeom prst="rect">
                <a:avLst/>
              </a:pr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A8A99726-B210-964A-B2EE-09B408E18CCF}"/>
                  </a:ext>
                </a:extLst>
              </p:cNvPr>
              <p:cNvSpPr/>
              <p:nvPr/>
            </p:nvSpPr>
            <p:spPr>
              <a:xfrm>
                <a:off x="6452460" y="4664705"/>
                <a:ext cx="1861592" cy="684000"/>
              </a:xfrm>
              <a:prstGeom prst="rect">
                <a:avLst/>
              </a:prstGeom>
              <a:noFill/>
              <a:ln w="571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206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25627" name="Arc 25626">
              <a:extLst>
                <a:ext uri="{FF2B5EF4-FFF2-40B4-BE49-F238E27FC236}">
                  <a16:creationId xmlns:a16="http://schemas.microsoft.com/office/drawing/2014/main" id="{DE5C6868-40E5-204F-AF33-730AED436957}"/>
                </a:ext>
              </a:extLst>
            </p:cNvPr>
            <p:cNvSpPr/>
            <p:nvPr/>
          </p:nvSpPr>
          <p:spPr>
            <a:xfrm>
              <a:off x="611560" y="3125749"/>
              <a:ext cx="622920" cy="1527388"/>
            </a:xfrm>
            <a:prstGeom prst="arc">
              <a:avLst>
                <a:gd name="adj1" fmla="val 5253048"/>
                <a:gd name="adj2" fmla="val 16232923"/>
              </a:avLst>
            </a:prstGeom>
            <a:ln w="28575">
              <a:solidFill>
                <a:srgbClr val="002060"/>
              </a:solidFill>
              <a:prstDash val="dash"/>
              <a:headEnd type="triangle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616217B6-812D-BE4F-BCB5-18F8D7BDF794}"/>
              </a:ext>
            </a:extLst>
          </p:cNvPr>
          <p:cNvCxnSpPr>
            <a:cxnSpLocks/>
          </p:cNvCxnSpPr>
          <p:nvPr/>
        </p:nvCxnSpPr>
        <p:spPr>
          <a:xfrm>
            <a:off x="971599" y="3275692"/>
            <a:ext cx="730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ABB9B2AD-D3A3-4241-9E8A-F2B0F8B0AA48}"/>
              </a:ext>
            </a:extLst>
          </p:cNvPr>
          <p:cNvSpPr txBox="1"/>
          <p:nvPr/>
        </p:nvSpPr>
        <p:spPr>
          <a:xfrm>
            <a:off x="6318750" y="3284984"/>
            <a:ext cx="2285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Intra-block synchronization</a:t>
            </a:r>
          </a:p>
          <a:p>
            <a:r>
              <a:rPr lang="en-US" sz="1200" dirty="0">
                <a:solidFill>
                  <a:srgbClr val="C00000"/>
                </a:solidFill>
                <a:latin typeface="Courier" pitchFamily="2" charset="0"/>
              </a:rPr>
              <a:t>__</a:t>
            </a:r>
            <a:r>
              <a:rPr lang="en-US" sz="1200" dirty="0" err="1">
                <a:solidFill>
                  <a:srgbClr val="C00000"/>
                </a:solidFill>
                <a:latin typeface="Courier" pitchFamily="2" charset="0"/>
              </a:rPr>
              <a:t>syncthreads</a:t>
            </a:r>
            <a:r>
              <a:rPr lang="en-US" sz="1200" dirty="0">
                <a:solidFill>
                  <a:srgbClr val="C00000"/>
                </a:solidFill>
                <a:latin typeface="Courier" pitchFamily="2" charset="0"/>
              </a:rPr>
              <a:t>();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35346C49-C1A5-3844-9ED9-13A543DFD904}"/>
              </a:ext>
            </a:extLst>
          </p:cNvPr>
          <p:cNvCxnSpPr>
            <a:cxnSpLocks/>
          </p:cNvCxnSpPr>
          <p:nvPr/>
        </p:nvCxnSpPr>
        <p:spPr>
          <a:xfrm>
            <a:off x="971600" y="4509120"/>
            <a:ext cx="7308000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04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Warp Scan</a:t>
            </a:r>
          </a:p>
        </p:txBody>
      </p:sp>
      <p:sp>
        <p:nvSpPr>
          <p:cNvPr id="3" name="Rectangle 2"/>
          <p:cNvSpPr/>
          <p:nvPr/>
        </p:nvSpPr>
        <p:spPr>
          <a:xfrm>
            <a:off x="1003840" y="1484784"/>
            <a:ext cx="713632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Lucida Console" panose="020B0609040504020204" pitchFamily="49" charset="0"/>
              </a:rPr>
              <a:t>#define WARP_SIZE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32</a:t>
            </a:r>
          </a:p>
          <a:p>
            <a:endParaRPr lang="en-US" sz="1200" dirty="0">
              <a:solidFill>
                <a:srgbClr val="9DC3E6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Warp ID and lane ID</a:t>
            </a:r>
          </a:p>
          <a:p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__device__ inline int </a:t>
            </a:r>
            <a:r>
              <a:rPr lang="en-US" sz="1200" dirty="0" err="1">
                <a:latin typeface="Lucida Console" panose="020B0609040504020204" pitchFamily="49" charset="0"/>
              </a:rPr>
              <a:t>lane_id</a:t>
            </a:r>
            <a:r>
              <a:rPr lang="en-US" sz="1200" dirty="0">
                <a:latin typeface="Lucida Console" panose="020B0609040504020204" pitchFamily="49" charset="0"/>
              </a:rPr>
              <a:t>(void) { return </a:t>
            </a:r>
            <a:r>
              <a:rPr lang="en-US" sz="1200" dirty="0" err="1">
                <a:latin typeface="Lucida Console" panose="020B0609040504020204" pitchFamily="49" charset="0"/>
              </a:rPr>
              <a:t>threadIdx.x</a:t>
            </a:r>
            <a:r>
              <a:rPr lang="en-US" sz="1200" dirty="0">
                <a:latin typeface="Lucida Console" panose="020B0609040504020204" pitchFamily="49" charset="0"/>
              </a:rPr>
              <a:t> % WARP_SIZE; }</a:t>
            </a:r>
          </a:p>
          <a:p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__device__ inline int </a:t>
            </a:r>
            <a:r>
              <a:rPr lang="en-US" sz="1200" dirty="0" err="1">
                <a:latin typeface="Lucida Console" panose="020B0609040504020204" pitchFamily="49" charset="0"/>
              </a:rPr>
              <a:t>warp_id</a:t>
            </a:r>
            <a:r>
              <a:rPr lang="en-US" sz="1200" dirty="0">
                <a:latin typeface="Lucida Console" panose="020B0609040504020204" pitchFamily="49" charset="0"/>
              </a:rPr>
              <a:t>(void) { return </a:t>
            </a:r>
            <a:r>
              <a:rPr lang="en-US" sz="1200" dirty="0" err="1">
                <a:latin typeface="Lucida Console" panose="020B0609040504020204" pitchFamily="49" charset="0"/>
              </a:rPr>
              <a:t>threadIdx.x</a:t>
            </a:r>
            <a:r>
              <a:rPr lang="en-US" sz="1200" dirty="0">
                <a:latin typeface="Lucida Console" panose="020B0609040504020204" pitchFamily="49" charset="0"/>
              </a:rPr>
              <a:t> / WARP_SIZE; }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Warp scan</a:t>
            </a:r>
          </a:p>
          <a:p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__device__ int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warp_scan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val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){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x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val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200" dirty="0">
                <a:latin typeface="Lucida Console" panose="020B0609040504020204" pitchFamily="49" charset="0"/>
              </a:rPr>
              <a:t>#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pragma 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unroll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for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offset =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 offset &lt; </a:t>
            </a:r>
            <a:r>
              <a:rPr lang="en-US" sz="1200" dirty="0">
                <a:latin typeface="Lucida Console" panose="020B0609040504020204" pitchFamily="49" charset="0"/>
              </a:rPr>
              <a:t>WARP_SIZE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 offset &lt;&lt;=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){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y = __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shfl_up_sync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0xffffffff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, x, offset);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if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lane_id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() &gt;= offset)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x += y;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}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200" dirty="0">
                <a:latin typeface="Lucida Console" panose="020B0609040504020204" pitchFamily="49" charset="0"/>
              </a:rPr>
              <a:t>return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x -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val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5F0524A-1530-794F-B110-33E73F3CE9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67704B-EAA3-1142-AF3B-32124908F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4355917"/>
            <a:ext cx="1955442" cy="177338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0017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Per-Block Hierarchical Scan</a:t>
            </a:r>
          </a:p>
        </p:txBody>
      </p:sp>
      <p:sp>
        <p:nvSpPr>
          <p:cNvPr id="3" name="Rectangle 2"/>
          <p:cNvSpPr/>
          <p:nvPr/>
        </p:nvSpPr>
        <p:spPr>
          <a:xfrm>
            <a:off x="359408" y="1052736"/>
            <a:ext cx="601279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B050"/>
                </a:solidFill>
                <a:latin typeface="Lucida Console" panose="020B0609040504020204" pitchFamily="49" charset="0"/>
              </a:rPr>
              <a:t>__device__ int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block_scan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count, </a:t>
            </a:r>
            <a:r>
              <a:rPr lang="en-US" sz="11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x){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00B050"/>
                </a:solidFill>
                <a:latin typeface="Lucida Console" panose="020B0609040504020204" pitchFamily="49" charset="0"/>
              </a:rPr>
              <a:t>__shared__ int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sdata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[L_DIM];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9DC3E6"/>
                </a:solidFill>
                <a:latin typeface="Lucida Console" panose="020B0609040504020204" pitchFamily="49" charset="0"/>
              </a:rPr>
              <a:t>// A. Exclusive scan within each warp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warpPrefix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warp_scan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(x);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9DC3E6"/>
                </a:solidFill>
                <a:latin typeface="Lucida Console" panose="020B0609040504020204" pitchFamily="49" charset="0"/>
              </a:rPr>
              <a:t>// B. Store in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CC99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lane_id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 == WARP_SIZE - 1)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sdata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warp_id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()]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warpPrefix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x;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9DC3E6"/>
                </a:solidFill>
                <a:latin typeface="Lucida Console" panose="020B0609040504020204" pitchFamily="49" charset="0"/>
              </a:rPr>
              <a:t>// C. One warp scans in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CC99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threadIdx.x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&lt; WARP_SIZE)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sdata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threadIdx.x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warp_scan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sdata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threadIdx.x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9DC3E6"/>
                </a:solidFill>
                <a:latin typeface="Lucida Console" panose="020B0609040504020204" pitchFamily="49" charset="0"/>
              </a:rPr>
              <a:t>// D. Each thread calculates its final value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thread_out_element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warpPrefix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sdata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warp_id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output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thread_out_element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*count;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100" dirty="0">
                <a:solidFill>
                  <a:srgbClr val="CC99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threadIdx.x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blockDim.x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- 1)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*count += (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thread_out_element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x);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return output;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5F0524A-1530-794F-B110-33E73F3CE9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D04B2A9-9860-E145-8968-EA3263BC3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1049424"/>
            <a:ext cx="4004298" cy="2595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5D3FBE4-85DD-AC42-93A5-A13CFAA321EC}"/>
              </a:ext>
            </a:extLst>
          </p:cNvPr>
          <p:cNvCxnSpPr>
            <a:cxnSpLocks/>
          </p:cNvCxnSpPr>
          <p:nvPr/>
        </p:nvCxnSpPr>
        <p:spPr>
          <a:xfrm flipV="1">
            <a:off x="3851920" y="1772816"/>
            <a:ext cx="1156682" cy="144016"/>
          </a:xfrm>
          <a:prstGeom prst="line">
            <a:avLst/>
          </a:prstGeom>
          <a:ln w="25400">
            <a:solidFill>
              <a:srgbClr val="00206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C2B5BF7-251E-5E44-9CC6-1381A2918ADC}"/>
              </a:ext>
            </a:extLst>
          </p:cNvPr>
          <p:cNvCxnSpPr>
            <a:cxnSpLocks/>
          </p:cNvCxnSpPr>
          <p:nvPr/>
        </p:nvCxnSpPr>
        <p:spPr>
          <a:xfrm flipV="1">
            <a:off x="4211960" y="2636912"/>
            <a:ext cx="1443030" cy="720080"/>
          </a:xfrm>
          <a:prstGeom prst="line">
            <a:avLst/>
          </a:prstGeom>
          <a:ln w="25400">
            <a:solidFill>
              <a:srgbClr val="00206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A80740E-0806-414B-8D13-914AD0BFD378}"/>
              </a:ext>
            </a:extLst>
          </p:cNvPr>
          <p:cNvCxnSpPr>
            <a:cxnSpLocks/>
          </p:cNvCxnSpPr>
          <p:nvPr/>
        </p:nvCxnSpPr>
        <p:spPr>
          <a:xfrm flipV="1">
            <a:off x="5459415" y="3356992"/>
            <a:ext cx="984793" cy="1114379"/>
          </a:xfrm>
          <a:prstGeom prst="line">
            <a:avLst/>
          </a:prstGeom>
          <a:ln w="25400">
            <a:solidFill>
              <a:srgbClr val="00206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95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136"/>
          <p:cNvSpPr txBox="1">
            <a:spLocks noChangeArrowheads="1"/>
          </p:cNvSpPr>
          <p:nvPr/>
        </p:nvSpPr>
        <p:spPr bwMode="auto">
          <a:xfrm>
            <a:off x="179512" y="2060848"/>
            <a:ext cx="32447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Per-block (Inclusive) Scan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39001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5134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773996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35323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69665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619304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080631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54195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464612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925939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387266" y="255833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928688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Scan-Scan-Add (SSA)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8994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788A564-25AC-5A48-8201-1199083FEB71}"/>
              </a:ext>
            </a:extLst>
          </p:cNvPr>
          <p:cNvSpPr/>
          <p:nvPr/>
        </p:nvSpPr>
        <p:spPr bwMode="auto">
          <a:xfrm>
            <a:off x="2312669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B22E9F6-82CC-0944-97AE-204AC7088DC7}"/>
              </a:ext>
            </a:extLst>
          </p:cNvPr>
          <p:cNvSpPr/>
          <p:nvPr/>
        </p:nvSpPr>
        <p:spPr bwMode="auto">
          <a:xfrm>
            <a:off x="4157977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533074D-0FC1-184C-A870-74D0527AB24A}"/>
              </a:ext>
            </a:extLst>
          </p:cNvPr>
          <p:cNvSpPr/>
          <p:nvPr/>
        </p:nvSpPr>
        <p:spPr bwMode="auto">
          <a:xfrm>
            <a:off x="6003285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D7EF8C8-6117-344D-B25E-7438E5F85ACD}"/>
              </a:ext>
            </a:extLst>
          </p:cNvPr>
          <p:cNvSpPr/>
          <p:nvPr/>
        </p:nvSpPr>
        <p:spPr bwMode="auto">
          <a:xfrm>
            <a:off x="7848600" y="2558336"/>
            <a:ext cx="457200" cy="4572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D7FE3089-55AE-8640-B796-6A187872F9F3}"/>
              </a:ext>
            </a:extLst>
          </p:cNvPr>
          <p:cNvSpPr/>
          <p:nvPr/>
        </p:nvSpPr>
        <p:spPr>
          <a:xfrm>
            <a:off x="936940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F7D8E39-4D10-F34D-B095-39EECCCF3CF4}"/>
              </a:ext>
            </a:extLst>
          </p:cNvPr>
          <p:cNvSpPr/>
          <p:nvPr/>
        </p:nvSpPr>
        <p:spPr>
          <a:xfrm>
            <a:off x="2764152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52A7402-11EB-C345-89BA-6E058117012A}"/>
              </a:ext>
            </a:extLst>
          </p:cNvPr>
          <p:cNvSpPr/>
          <p:nvPr/>
        </p:nvSpPr>
        <p:spPr>
          <a:xfrm>
            <a:off x="4615177" y="2441749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524B54-9C31-AA4C-99FE-9D8E6BCB786A}"/>
              </a:ext>
            </a:extLst>
          </p:cNvPr>
          <p:cNvSpPr/>
          <p:nvPr/>
        </p:nvSpPr>
        <p:spPr>
          <a:xfrm>
            <a:off x="6452460" y="2441749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5611" name="Group 25610">
            <a:extLst>
              <a:ext uri="{FF2B5EF4-FFF2-40B4-BE49-F238E27FC236}">
                <a16:creationId xmlns:a16="http://schemas.microsoft.com/office/drawing/2014/main" id="{4AADAB7B-C33C-144C-AC3C-C31AA6DEDEBE}"/>
              </a:ext>
            </a:extLst>
          </p:cNvPr>
          <p:cNvGrpSpPr/>
          <p:nvPr/>
        </p:nvGrpSpPr>
        <p:grpSpPr>
          <a:xfrm>
            <a:off x="3732591" y="3356992"/>
            <a:ext cx="1828800" cy="457200"/>
            <a:chOff x="3732591" y="3356992"/>
            <a:chExt cx="1828800" cy="457200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79394204-99CC-A441-8579-225C885D6261}"/>
                </a:ext>
              </a:extLst>
            </p:cNvPr>
            <p:cNvSpPr/>
            <p:nvPr/>
          </p:nvSpPr>
          <p:spPr bwMode="auto">
            <a:xfrm>
              <a:off x="37325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A410FA3-EAAD-FB48-8D25-8126011E2882}"/>
                </a:ext>
              </a:extLst>
            </p:cNvPr>
            <p:cNvSpPr/>
            <p:nvPr/>
          </p:nvSpPr>
          <p:spPr bwMode="auto">
            <a:xfrm>
              <a:off x="41897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27A1B0E4-26A1-C947-A19C-DEE6D3E52AAA}"/>
                </a:ext>
              </a:extLst>
            </p:cNvPr>
            <p:cNvSpPr/>
            <p:nvPr/>
          </p:nvSpPr>
          <p:spPr bwMode="auto">
            <a:xfrm>
              <a:off x="46469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CECDC7B5-2DA5-7E49-A248-5008CDE9766B}"/>
                </a:ext>
              </a:extLst>
            </p:cNvPr>
            <p:cNvSpPr/>
            <p:nvPr/>
          </p:nvSpPr>
          <p:spPr bwMode="auto">
            <a:xfrm>
              <a:off x="5104191" y="3356992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94E3C-2259-5146-9EA7-6C5279D0066B}"/>
              </a:ext>
            </a:extLst>
          </p:cNvPr>
          <p:cNvGrpSpPr/>
          <p:nvPr/>
        </p:nvGrpSpPr>
        <p:grpSpPr>
          <a:xfrm>
            <a:off x="3732591" y="3933056"/>
            <a:ext cx="1828800" cy="457200"/>
            <a:chOff x="3732591" y="5780112"/>
            <a:chExt cx="1828800" cy="457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03EB3E-8316-354B-82E5-2929D14C0ACC}"/>
                </a:ext>
              </a:extLst>
            </p:cNvPr>
            <p:cNvSpPr/>
            <p:nvPr/>
          </p:nvSpPr>
          <p:spPr bwMode="auto">
            <a:xfrm>
              <a:off x="37325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4B3D23-8943-F94E-B820-300AD700255F}"/>
                </a:ext>
              </a:extLst>
            </p:cNvPr>
            <p:cNvSpPr/>
            <p:nvPr/>
          </p:nvSpPr>
          <p:spPr bwMode="auto">
            <a:xfrm>
              <a:off x="41897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F1E225-642A-824E-97D0-713E71317C8A}"/>
                </a:ext>
              </a:extLst>
            </p:cNvPr>
            <p:cNvSpPr/>
            <p:nvPr/>
          </p:nvSpPr>
          <p:spPr bwMode="auto">
            <a:xfrm>
              <a:off x="46469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1FB4875-1C6A-D24B-8D7E-FDAD76D16018}"/>
                </a:ext>
              </a:extLst>
            </p:cNvPr>
            <p:cNvSpPr/>
            <p:nvPr/>
          </p:nvSpPr>
          <p:spPr bwMode="auto">
            <a:xfrm>
              <a:off x="51041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3BC47D5B-6B4F-3C46-81BE-71ABC7706A96}"/>
              </a:ext>
            </a:extLst>
          </p:cNvPr>
          <p:cNvCxnSpPr>
            <a:cxnSpLocks/>
            <a:stCxn id="58" idx="2"/>
            <a:endCxn id="67" idx="0"/>
          </p:cNvCxnSpPr>
          <p:nvPr/>
        </p:nvCxnSpPr>
        <p:spPr>
          <a:xfrm>
            <a:off x="2541269" y="3015536"/>
            <a:ext cx="1419922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7B3F74A-A49D-D941-BF23-05FFF2D2DF76}"/>
              </a:ext>
            </a:extLst>
          </p:cNvPr>
          <p:cNvCxnSpPr>
            <a:cxnSpLocks/>
            <a:stCxn id="59" idx="2"/>
            <a:endCxn id="68" idx="0"/>
          </p:cNvCxnSpPr>
          <p:nvPr/>
        </p:nvCxnSpPr>
        <p:spPr>
          <a:xfrm>
            <a:off x="4386577" y="3015536"/>
            <a:ext cx="3181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457F3173-E53C-BC4C-AEF4-E0C81812D97D}"/>
              </a:ext>
            </a:extLst>
          </p:cNvPr>
          <p:cNvCxnSpPr>
            <a:cxnSpLocks/>
            <a:stCxn id="65" idx="2"/>
            <a:endCxn id="69" idx="0"/>
          </p:cNvCxnSpPr>
          <p:nvPr/>
        </p:nvCxnSpPr>
        <p:spPr>
          <a:xfrm flipH="1">
            <a:off x="4875591" y="3015536"/>
            <a:ext cx="1356294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722D0122-E028-1A4C-B4BB-287366DF63AE}"/>
              </a:ext>
            </a:extLst>
          </p:cNvPr>
          <p:cNvCxnSpPr>
            <a:cxnSpLocks/>
            <a:stCxn id="66" idx="2"/>
            <a:endCxn id="70" idx="0"/>
          </p:cNvCxnSpPr>
          <p:nvPr/>
        </p:nvCxnSpPr>
        <p:spPr>
          <a:xfrm flipH="1">
            <a:off x="5332791" y="3015536"/>
            <a:ext cx="2744409" cy="341456"/>
          </a:xfrm>
          <a:prstGeom prst="straightConnector1">
            <a:avLst/>
          </a:prstGeom>
          <a:ln w="28575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136">
            <a:extLst>
              <a:ext uri="{FF2B5EF4-FFF2-40B4-BE49-F238E27FC236}">
                <a16:creationId xmlns:a16="http://schemas.microsoft.com/office/drawing/2014/main" id="{A2483164-54CD-5040-A5E4-318BD5E5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3972085"/>
            <a:ext cx="20441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 Partial Sums</a:t>
            </a:r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C17E2A5-96CD-6940-A93C-85A89542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10E0E0C-F697-2248-9365-A49350D7C4BE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93E39DF-C0C2-3645-8101-83A9B08490E3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39700DC-7CEA-954E-8269-DD04133FB7CC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4461C01-4CC1-F149-B12E-D940281EF3FB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B444C60-6DCE-5B48-9A44-2FBCCE60EDFA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C3B7F1A-1A93-2048-816E-005EFD1CD97C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82A018A-C18A-EC44-91A9-4E01FF062A73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9ECC62-E8B7-8E45-BA26-F067A441BD68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D61340F-5300-8C43-B4F3-E37F5973727F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0223F1E-215B-8548-9D83-D36F9ACF666C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1438998-283E-0F4A-B0B7-3749BA1B0694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62616B-D017-FA45-A8E5-CF13632CA3DF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108A9D6-8B95-A34A-8FBD-41C3C0CC5FA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F6B6A4-087D-5D4A-BFE3-97AE9A2CAA54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31A6C69-DC50-3649-9309-5872E5F75C3E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46A6C82-0DE3-2145-BBEB-909A18F3A3D7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grpSp>
        <p:nvGrpSpPr>
          <p:cNvPr id="25613" name="Group 25612">
            <a:extLst>
              <a:ext uri="{FF2B5EF4-FFF2-40B4-BE49-F238E27FC236}">
                <a16:creationId xmlns:a16="http://schemas.microsoft.com/office/drawing/2014/main" id="{5E952008-A478-FB49-BE91-4E98FFC59918}"/>
              </a:ext>
            </a:extLst>
          </p:cNvPr>
          <p:cNvGrpSpPr/>
          <p:nvPr/>
        </p:nvGrpSpPr>
        <p:grpSpPr>
          <a:xfrm>
            <a:off x="928688" y="4664705"/>
            <a:ext cx="7385364" cy="684000"/>
            <a:chOff x="928688" y="4664705"/>
            <a:chExt cx="7385364" cy="684000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48B6575-8F3F-1A48-8725-EB5C39BFA7B8}"/>
                </a:ext>
              </a:extLst>
            </p:cNvPr>
            <p:cNvSpPr/>
            <p:nvPr/>
          </p:nvSpPr>
          <p:spPr bwMode="auto">
            <a:xfrm>
              <a:off x="139001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F8333A4-228E-D340-882B-754DF76B2985}"/>
                </a:ext>
              </a:extLst>
            </p:cNvPr>
            <p:cNvSpPr/>
            <p:nvPr/>
          </p:nvSpPr>
          <p:spPr bwMode="auto">
            <a:xfrm>
              <a:off x="185134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DAA75E4-4B49-C740-BDBA-1C9E9CE3B15F}"/>
                </a:ext>
              </a:extLst>
            </p:cNvPr>
            <p:cNvSpPr/>
            <p:nvPr/>
          </p:nvSpPr>
          <p:spPr bwMode="auto">
            <a:xfrm>
              <a:off x="231266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E10FC02D-7824-754A-98B7-5CF91EFAF3AB}"/>
                </a:ext>
              </a:extLst>
            </p:cNvPr>
            <p:cNvSpPr/>
            <p:nvPr/>
          </p:nvSpPr>
          <p:spPr bwMode="auto">
            <a:xfrm>
              <a:off x="277399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E8CB7AF-C657-2442-B7D9-5D0ABE3C7A85}"/>
                </a:ext>
              </a:extLst>
            </p:cNvPr>
            <p:cNvSpPr/>
            <p:nvPr/>
          </p:nvSpPr>
          <p:spPr bwMode="auto">
            <a:xfrm>
              <a:off x="3235323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7711B62-6E24-9742-A3FD-202D0E2B32F5}"/>
                </a:ext>
              </a:extLst>
            </p:cNvPr>
            <p:cNvSpPr/>
            <p:nvPr/>
          </p:nvSpPr>
          <p:spPr bwMode="auto">
            <a:xfrm>
              <a:off x="369665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CA79C90D-5935-E24D-8F99-F97A5AA0138E}"/>
                </a:ext>
              </a:extLst>
            </p:cNvPr>
            <p:cNvSpPr/>
            <p:nvPr/>
          </p:nvSpPr>
          <p:spPr bwMode="auto">
            <a:xfrm>
              <a:off x="4157977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79CD9B74-476F-5549-A30C-919C852766CF}"/>
                </a:ext>
              </a:extLst>
            </p:cNvPr>
            <p:cNvSpPr/>
            <p:nvPr/>
          </p:nvSpPr>
          <p:spPr bwMode="auto">
            <a:xfrm>
              <a:off x="4619304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E68C7DF-AA4D-1E40-A47D-97E818EDCB47}"/>
                </a:ext>
              </a:extLst>
            </p:cNvPr>
            <p:cNvSpPr/>
            <p:nvPr/>
          </p:nvSpPr>
          <p:spPr bwMode="auto">
            <a:xfrm>
              <a:off x="5080631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E5685C90-F94F-AF48-9278-4B5B79B6B3DA}"/>
                </a:ext>
              </a:extLst>
            </p:cNvPr>
            <p:cNvSpPr/>
            <p:nvPr/>
          </p:nvSpPr>
          <p:spPr bwMode="auto">
            <a:xfrm>
              <a:off x="554195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E996BCF-0E2A-4A41-9DC1-0AB67A71C427}"/>
                </a:ext>
              </a:extLst>
            </p:cNvPr>
            <p:cNvSpPr/>
            <p:nvPr/>
          </p:nvSpPr>
          <p:spPr bwMode="auto">
            <a:xfrm>
              <a:off x="600328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DFDEFBC-1073-2240-BAEC-569772E456CE}"/>
                </a:ext>
              </a:extLst>
            </p:cNvPr>
            <p:cNvSpPr/>
            <p:nvPr/>
          </p:nvSpPr>
          <p:spPr bwMode="auto">
            <a:xfrm>
              <a:off x="646461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8F27CF1-937E-F146-8CF2-38A4B101688C}"/>
                </a:ext>
              </a:extLst>
            </p:cNvPr>
            <p:cNvSpPr/>
            <p:nvPr/>
          </p:nvSpPr>
          <p:spPr bwMode="auto">
            <a:xfrm>
              <a:off x="692593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C6ED0C1-A32A-7F4B-AA40-EA325D0A3025}"/>
                </a:ext>
              </a:extLst>
            </p:cNvPr>
            <p:cNvSpPr/>
            <p:nvPr/>
          </p:nvSpPr>
          <p:spPr bwMode="auto">
            <a:xfrm>
              <a:off x="7387266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D9935A6-E4A4-714E-AD17-326CD2FB8D75}"/>
                </a:ext>
              </a:extLst>
            </p:cNvPr>
            <p:cNvSpPr/>
            <p:nvPr/>
          </p:nvSpPr>
          <p:spPr bwMode="auto">
            <a:xfrm>
              <a:off x="92868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48702168-B8CF-0D42-B53B-D986E3F6F4CA}"/>
                </a:ext>
              </a:extLst>
            </p:cNvPr>
            <p:cNvSpPr/>
            <p:nvPr/>
          </p:nvSpPr>
          <p:spPr bwMode="auto">
            <a:xfrm>
              <a:off x="784860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E8433A58-31A3-F841-B0A1-CA7FC2583896}"/>
                </a:ext>
              </a:extLst>
            </p:cNvPr>
            <p:cNvSpPr/>
            <p:nvPr/>
          </p:nvSpPr>
          <p:spPr>
            <a:xfrm>
              <a:off x="936940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9E6D6F67-9D20-184F-BAC2-CACF1209B5ED}"/>
                </a:ext>
              </a:extLst>
            </p:cNvPr>
            <p:cNvSpPr/>
            <p:nvPr/>
          </p:nvSpPr>
          <p:spPr>
            <a:xfrm>
              <a:off x="2764152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B4199CE6-6DAE-3A43-9002-632181BF9888}"/>
                </a:ext>
              </a:extLst>
            </p:cNvPr>
            <p:cNvSpPr/>
            <p:nvPr/>
          </p:nvSpPr>
          <p:spPr>
            <a:xfrm>
              <a:off x="4615177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A8A99726-B210-964A-B2EE-09B408E18CCF}"/>
                </a:ext>
              </a:extLst>
            </p:cNvPr>
            <p:cNvSpPr/>
            <p:nvPr/>
          </p:nvSpPr>
          <p:spPr>
            <a:xfrm>
              <a:off x="6452460" y="4664705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5614" name="Group 25613">
            <a:extLst>
              <a:ext uri="{FF2B5EF4-FFF2-40B4-BE49-F238E27FC236}">
                <a16:creationId xmlns:a16="http://schemas.microsoft.com/office/drawing/2014/main" id="{42AD469B-B3B0-0746-B740-48BFAA2906CD}"/>
              </a:ext>
            </a:extLst>
          </p:cNvPr>
          <p:cNvGrpSpPr/>
          <p:nvPr/>
        </p:nvGrpSpPr>
        <p:grpSpPr>
          <a:xfrm>
            <a:off x="3673790" y="4238805"/>
            <a:ext cx="3709466" cy="425900"/>
            <a:chOff x="3673790" y="4238805"/>
            <a:chExt cx="3709466" cy="425900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2FDB83AF-B5CF-6C4D-88E2-B48DFFF87731}"/>
                </a:ext>
              </a:extLst>
            </p:cNvPr>
            <p:cNvCxnSpPr>
              <a:cxnSpLocks/>
              <a:stCxn id="72" idx="2"/>
              <a:endCxn id="140" idx="0"/>
            </p:cNvCxnSpPr>
            <p:nvPr/>
          </p:nvCxnSpPr>
          <p:spPr>
            <a:xfrm flipH="1">
              <a:off x="3673790" y="4390256"/>
              <a:ext cx="287401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F1DD7B-4930-F44B-83DF-1EC545D35525}"/>
                </a:ext>
              </a:extLst>
            </p:cNvPr>
            <p:cNvCxnSpPr>
              <a:cxnSpLocks/>
              <a:stCxn id="73" idx="2"/>
              <a:endCxn id="141" idx="0"/>
            </p:cNvCxnSpPr>
            <p:nvPr/>
          </p:nvCxnSpPr>
          <p:spPr>
            <a:xfrm>
              <a:off x="4418391" y="4390256"/>
              <a:ext cx="1106424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214DBD9-DB2B-A641-91BB-C85C390ABB47}"/>
                </a:ext>
              </a:extLst>
            </p:cNvPr>
            <p:cNvCxnSpPr>
              <a:cxnSpLocks/>
              <a:stCxn id="79" idx="2"/>
              <a:endCxn id="142" idx="0"/>
            </p:cNvCxnSpPr>
            <p:nvPr/>
          </p:nvCxnSpPr>
          <p:spPr>
            <a:xfrm>
              <a:off x="4875591" y="4390256"/>
              <a:ext cx="2507665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Box 136">
              <a:extLst>
                <a:ext uri="{FF2B5EF4-FFF2-40B4-BE49-F238E27FC236}">
                  <a16:creationId xmlns:a16="http://schemas.microsoft.com/office/drawing/2014/main" id="{33A4813D-72B5-6A46-B42E-E1636467A4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1805" y="4238805"/>
              <a:ext cx="58541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Add</a:t>
              </a:r>
            </a:p>
          </p:txBody>
        </p:sp>
      </p:grp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B881917-DA92-DB49-932B-40FCA00CBC37}"/>
              </a:ext>
            </a:extLst>
          </p:cNvPr>
          <p:cNvCxnSpPr>
            <a:cxnSpLocks/>
            <a:stCxn id="122" idx="2"/>
            <a:endCxn id="96" idx="0"/>
          </p:cNvCxnSpPr>
          <p:nvPr/>
        </p:nvCxnSpPr>
        <p:spPr>
          <a:xfrm>
            <a:off x="3002596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B5BA342-31B3-914F-880D-E24DF51D8E5E}"/>
              </a:ext>
            </a:extLst>
          </p:cNvPr>
          <p:cNvCxnSpPr>
            <a:cxnSpLocks/>
            <a:stCxn id="123" idx="2"/>
            <a:endCxn id="104" idx="0"/>
          </p:cNvCxnSpPr>
          <p:nvPr/>
        </p:nvCxnSpPr>
        <p:spPr>
          <a:xfrm>
            <a:off x="3463923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84E35CF-D03F-2142-BE1E-3EFD0D55A3A9}"/>
              </a:ext>
            </a:extLst>
          </p:cNvPr>
          <p:cNvCxnSpPr>
            <a:cxnSpLocks/>
            <a:stCxn id="124" idx="2"/>
            <a:endCxn id="105" idx="0"/>
          </p:cNvCxnSpPr>
          <p:nvPr/>
        </p:nvCxnSpPr>
        <p:spPr>
          <a:xfrm>
            <a:off x="3925250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CE82DEA-267B-4141-A3A6-D54DB07D74B2}"/>
              </a:ext>
            </a:extLst>
          </p:cNvPr>
          <p:cNvCxnSpPr>
            <a:cxnSpLocks/>
          </p:cNvCxnSpPr>
          <p:nvPr/>
        </p:nvCxnSpPr>
        <p:spPr>
          <a:xfrm flipH="1">
            <a:off x="4386570" y="5238492"/>
            <a:ext cx="7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D823777-D7F5-0D4F-B592-A147F390F957}"/>
              </a:ext>
            </a:extLst>
          </p:cNvPr>
          <p:cNvCxnSpPr>
            <a:cxnSpLocks/>
            <a:stCxn id="126" idx="2"/>
            <a:endCxn id="107" idx="0"/>
          </p:cNvCxnSpPr>
          <p:nvPr/>
        </p:nvCxnSpPr>
        <p:spPr>
          <a:xfrm>
            <a:off x="4847904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88331644-8617-4545-9C99-39B81DF0B710}"/>
              </a:ext>
            </a:extLst>
          </p:cNvPr>
          <p:cNvCxnSpPr>
            <a:cxnSpLocks/>
            <a:stCxn id="127" idx="2"/>
            <a:endCxn id="108" idx="0"/>
          </p:cNvCxnSpPr>
          <p:nvPr/>
        </p:nvCxnSpPr>
        <p:spPr>
          <a:xfrm>
            <a:off x="5309231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99CDE16F-86B0-ED47-846F-56CA72A260A9}"/>
              </a:ext>
            </a:extLst>
          </p:cNvPr>
          <p:cNvCxnSpPr>
            <a:cxnSpLocks/>
            <a:stCxn id="128" idx="2"/>
            <a:endCxn id="109" idx="0"/>
          </p:cNvCxnSpPr>
          <p:nvPr/>
        </p:nvCxnSpPr>
        <p:spPr>
          <a:xfrm>
            <a:off x="5770558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01D69075-B11C-2B45-8CA4-2BD19C6175E1}"/>
              </a:ext>
            </a:extLst>
          </p:cNvPr>
          <p:cNvCxnSpPr>
            <a:cxnSpLocks/>
          </p:cNvCxnSpPr>
          <p:nvPr/>
        </p:nvCxnSpPr>
        <p:spPr>
          <a:xfrm flipH="1">
            <a:off x="6231878" y="5238492"/>
            <a:ext cx="7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4FA7F2FB-8A51-0148-99EE-1A8D6698EAA3}"/>
              </a:ext>
            </a:extLst>
          </p:cNvPr>
          <p:cNvCxnSpPr>
            <a:cxnSpLocks/>
            <a:stCxn id="130" idx="2"/>
            <a:endCxn id="111" idx="0"/>
          </p:cNvCxnSpPr>
          <p:nvPr/>
        </p:nvCxnSpPr>
        <p:spPr>
          <a:xfrm>
            <a:off x="6693212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C5EA061C-9357-D34F-AFAE-FF9A02A4C18C}"/>
              </a:ext>
            </a:extLst>
          </p:cNvPr>
          <p:cNvCxnSpPr>
            <a:cxnSpLocks/>
            <a:stCxn id="131" idx="2"/>
            <a:endCxn id="112" idx="0"/>
          </p:cNvCxnSpPr>
          <p:nvPr/>
        </p:nvCxnSpPr>
        <p:spPr>
          <a:xfrm>
            <a:off x="7154539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BAFD0AF-292F-A141-AB27-6F74D387A7C8}"/>
              </a:ext>
            </a:extLst>
          </p:cNvPr>
          <p:cNvCxnSpPr>
            <a:cxnSpLocks/>
            <a:stCxn id="132" idx="2"/>
            <a:endCxn id="113" idx="0"/>
          </p:cNvCxnSpPr>
          <p:nvPr/>
        </p:nvCxnSpPr>
        <p:spPr>
          <a:xfrm>
            <a:off x="7615866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E924A8A3-0ED2-874A-9FAB-567DAB238D24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8077200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36">
            <a:extLst>
              <a:ext uri="{FF2B5EF4-FFF2-40B4-BE49-F238E27FC236}">
                <a16:creationId xmlns:a16="http://schemas.microsoft.com/office/drawing/2014/main" id="{DD215886-ED1D-EA42-9041-68F4CA9B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4136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+10</a:t>
            </a:r>
          </a:p>
        </p:txBody>
      </p:sp>
      <p:sp>
        <p:nvSpPr>
          <p:cNvPr id="171" name="TextBox 136">
            <a:extLst>
              <a:ext uri="{FF2B5EF4-FFF2-40B4-BE49-F238E27FC236}">
                <a16:creationId xmlns:a16="http://schemas.microsoft.com/office/drawing/2014/main" id="{9E436E2C-5D22-D445-8F6D-ACD510C0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+14</a:t>
            </a:r>
          </a:p>
        </p:txBody>
      </p:sp>
      <p:sp>
        <p:nvSpPr>
          <p:cNvPr id="172" name="TextBox 136">
            <a:extLst>
              <a:ext uri="{FF2B5EF4-FFF2-40B4-BE49-F238E27FC236}">
                <a16:creationId xmlns:a16="http://schemas.microsoft.com/office/drawing/2014/main" id="{6164B33D-0B81-4145-9B9D-D111986D0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225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+20</a:t>
            </a:r>
          </a:p>
        </p:txBody>
      </p:sp>
      <p:grpSp>
        <p:nvGrpSpPr>
          <p:cNvPr id="25615" name="Group 25614">
            <a:extLst>
              <a:ext uri="{FF2B5EF4-FFF2-40B4-BE49-F238E27FC236}">
                <a16:creationId xmlns:a16="http://schemas.microsoft.com/office/drawing/2014/main" id="{E34A6695-4A6D-DD40-8D9F-719B344405B7}"/>
              </a:ext>
            </a:extLst>
          </p:cNvPr>
          <p:cNvGrpSpPr/>
          <p:nvPr/>
        </p:nvGrpSpPr>
        <p:grpSpPr>
          <a:xfrm>
            <a:off x="2763836" y="5852120"/>
            <a:ext cx="1841181" cy="457200"/>
            <a:chOff x="2763836" y="5852120"/>
            <a:chExt cx="1841181" cy="457200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B3EAFB4-195F-7547-B6E6-1B1E56D43FD1}"/>
                </a:ext>
              </a:extLst>
            </p:cNvPr>
            <p:cNvSpPr/>
            <p:nvPr/>
          </p:nvSpPr>
          <p:spPr bwMode="auto">
            <a:xfrm>
              <a:off x="2763836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C6F0172-16F7-BB46-857B-AB5AFA1A3048}"/>
                </a:ext>
              </a:extLst>
            </p:cNvPr>
            <p:cNvSpPr/>
            <p:nvPr/>
          </p:nvSpPr>
          <p:spPr bwMode="auto">
            <a:xfrm>
              <a:off x="3225163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20F5CDA-0EEB-9841-9317-C65262C56856}"/>
                </a:ext>
              </a:extLst>
            </p:cNvPr>
            <p:cNvSpPr/>
            <p:nvPr/>
          </p:nvSpPr>
          <p:spPr bwMode="auto">
            <a:xfrm>
              <a:off x="3686490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5CE4E0F-01B0-9A46-BDEF-3A3202CC34C0}"/>
                </a:ext>
              </a:extLst>
            </p:cNvPr>
            <p:cNvSpPr/>
            <p:nvPr/>
          </p:nvSpPr>
          <p:spPr bwMode="auto">
            <a:xfrm>
              <a:off x="4147817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</p:grpSp>
      <p:grpSp>
        <p:nvGrpSpPr>
          <p:cNvPr id="25616" name="Group 25615">
            <a:extLst>
              <a:ext uri="{FF2B5EF4-FFF2-40B4-BE49-F238E27FC236}">
                <a16:creationId xmlns:a16="http://schemas.microsoft.com/office/drawing/2014/main" id="{3472BC44-EE72-1A45-BDF3-72A04083F3CA}"/>
              </a:ext>
            </a:extLst>
          </p:cNvPr>
          <p:cNvGrpSpPr/>
          <p:nvPr/>
        </p:nvGrpSpPr>
        <p:grpSpPr>
          <a:xfrm>
            <a:off x="4609144" y="5852120"/>
            <a:ext cx="1841181" cy="457200"/>
            <a:chOff x="4609144" y="5852120"/>
            <a:chExt cx="1841181" cy="457200"/>
          </a:xfrm>
        </p:grpSpPr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E6A1D22-614D-E545-8CCE-D86AFE5E7DD8}"/>
                </a:ext>
              </a:extLst>
            </p:cNvPr>
            <p:cNvSpPr/>
            <p:nvPr/>
          </p:nvSpPr>
          <p:spPr bwMode="auto">
            <a:xfrm>
              <a:off x="4609144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C54D256-9340-6348-B02C-278FD8996118}"/>
                </a:ext>
              </a:extLst>
            </p:cNvPr>
            <p:cNvSpPr/>
            <p:nvPr/>
          </p:nvSpPr>
          <p:spPr bwMode="auto">
            <a:xfrm>
              <a:off x="5070471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AAD3D42-AB3F-6C48-802A-0EB10CC1CDFB}"/>
                </a:ext>
              </a:extLst>
            </p:cNvPr>
            <p:cNvSpPr/>
            <p:nvPr/>
          </p:nvSpPr>
          <p:spPr bwMode="auto">
            <a:xfrm>
              <a:off x="5531798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4A4FFA-DEAF-444C-861C-03900CB27E08}"/>
                </a:ext>
              </a:extLst>
            </p:cNvPr>
            <p:cNvSpPr/>
            <p:nvPr/>
          </p:nvSpPr>
          <p:spPr bwMode="auto">
            <a:xfrm>
              <a:off x="5993125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</p:grpSp>
      <p:grpSp>
        <p:nvGrpSpPr>
          <p:cNvPr id="25617" name="Group 25616">
            <a:extLst>
              <a:ext uri="{FF2B5EF4-FFF2-40B4-BE49-F238E27FC236}">
                <a16:creationId xmlns:a16="http://schemas.microsoft.com/office/drawing/2014/main" id="{964D7869-9BF3-6E4F-9EEC-15A4AD087DDA}"/>
              </a:ext>
            </a:extLst>
          </p:cNvPr>
          <p:cNvGrpSpPr/>
          <p:nvPr/>
        </p:nvGrpSpPr>
        <p:grpSpPr>
          <a:xfrm>
            <a:off x="6454452" y="5852120"/>
            <a:ext cx="1841188" cy="457200"/>
            <a:chOff x="6454452" y="5852120"/>
            <a:chExt cx="1841188" cy="4572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1FC273A-EB98-444C-B82B-3ED03718C0CE}"/>
                </a:ext>
              </a:extLst>
            </p:cNvPr>
            <p:cNvSpPr/>
            <p:nvPr/>
          </p:nvSpPr>
          <p:spPr bwMode="auto">
            <a:xfrm>
              <a:off x="6454452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B3D14F4A-0686-3041-9AA5-EC1E48CE7B79}"/>
                </a:ext>
              </a:extLst>
            </p:cNvPr>
            <p:cNvSpPr/>
            <p:nvPr/>
          </p:nvSpPr>
          <p:spPr bwMode="auto">
            <a:xfrm>
              <a:off x="6915779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85D88F5-0832-7D4E-B437-6100190F9577}"/>
                </a:ext>
              </a:extLst>
            </p:cNvPr>
            <p:cNvSpPr/>
            <p:nvPr/>
          </p:nvSpPr>
          <p:spPr bwMode="auto">
            <a:xfrm>
              <a:off x="7377106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A8CC3146-3E1E-8E43-AE70-71D6D2C540FA}"/>
                </a:ext>
              </a:extLst>
            </p:cNvPr>
            <p:cNvSpPr/>
            <p:nvPr/>
          </p:nvSpPr>
          <p:spPr bwMode="auto">
            <a:xfrm>
              <a:off x="7838440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sp>
        <p:nvSpPr>
          <p:cNvPr id="25627" name="Arc 25626">
            <a:extLst>
              <a:ext uri="{FF2B5EF4-FFF2-40B4-BE49-F238E27FC236}">
                <a16:creationId xmlns:a16="http://schemas.microsoft.com/office/drawing/2014/main" id="{DE5C6868-40E5-204F-AF33-730AED436957}"/>
              </a:ext>
            </a:extLst>
          </p:cNvPr>
          <p:cNvSpPr/>
          <p:nvPr/>
        </p:nvSpPr>
        <p:spPr>
          <a:xfrm>
            <a:off x="611560" y="3125749"/>
            <a:ext cx="622920" cy="1527388"/>
          </a:xfrm>
          <a:prstGeom prst="arc">
            <a:avLst>
              <a:gd name="adj1" fmla="val 5253048"/>
              <a:gd name="adj2" fmla="val 16232923"/>
            </a:avLst>
          </a:prstGeom>
          <a:ln w="28575">
            <a:solidFill>
              <a:srgbClr val="002060"/>
            </a:solidFill>
            <a:prstDash val="dash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7F55DE73-86AB-C840-AEE8-8DC05E890E37}"/>
              </a:ext>
            </a:extLst>
          </p:cNvPr>
          <p:cNvCxnSpPr>
            <a:cxnSpLocks/>
          </p:cNvCxnSpPr>
          <p:nvPr/>
        </p:nvCxnSpPr>
        <p:spPr>
          <a:xfrm>
            <a:off x="971599" y="3275692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5821E187-EE5E-1642-BA5D-1FB355C20BC8}"/>
              </a:ext>
            </a:extLst>
          </p:cNvPr>
          <p:cNvSpPr txBox="1"/>
          <p:nvPr/>
        </p:nvSpPr>
        <p:spPr>
          <a:xfrm>
            <a:off x="6318750" y="3284984"/>
            <a:ext cx="26457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9300"/>
                </a:solidFill>
              </a:rPr>
              <a:t>Inter-block synchronization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Kernel termination and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Scan on CPU, 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Launch new scan kernel on GPU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Atomic operations in global memory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E856EE82-B304-C24B-96ED-40D76FF0AF53}"/>
              </a:ext>
            </a:extLst>
          </p:cNvPr>
          <p:cNvCxnSpPr>
            <a:cxnSpLocks/>
          </p:cNvCxnSpPr>
          <p:nvPr/>
        </p:nvCxnSpPr>
        <p:spPr>
          <a:xfrm>
            <a:off x="971600" y="4509120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71497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SSA: Global Memory Accesses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735888" cy="5472608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Scan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First kernel reads </a:t>
            </a:r>
            <a:r>
              <a:rPr lang="en-US" altLang="ja-JP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input array (N elements)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writes array with </a:t>
            </a:r>
            <a:r>
              <a:rPr lang="en-US" altLang="ja-JP" dirty="0">
                <a:solidFill>
                  <a:srgbClr val="7030A0"/>
                </a:solidFill>
                <a:ea typeface="ＭＳ Ｐゴシック" panose="020B0600070205080204" pitchFamily="34" charset="-128"/>
              </a:rPr>
              <a:t>per-block prefix sums (N elements)</a:t>
            </a:r>
          </a:p>
          <a:p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Scan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Second kernel reads and writes N / BLOCK_SIZE elements </a:t>
            </a:r>
          </a:p>
          <a:p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Add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Third kernel reads array with </a:t>
            </a:r>
            <a:r>
              <a:rPr lang="en-US" altLang="ja-JP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per-block prefix sums (N elements)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writes </a:t>
            </a:r>
            <a:r>
              <a:rPr lang="en-US" altLang="ja-JP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output (N elements)</a:t>
            </a:r>
          </a:p>
          <a:p>
            <a:r>
              <a:rPr lang="en-US" altLang="ja-JP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4N elements </a:t>
            </a:r>
            <a:r>
              <a:rPr lang="en-US" altLang="ja-JP" dirty="0">
                <a:ea typeface="ＭＳ Ｐゴシック" panose="020B0600070205080204" pitchFamily="34" charset="-128"/>
              </a:rPr>
              <a:t>are read/written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39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30A5A9-7EEC-4144-B174-C5CD0898C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0992" y="4097347"/>
            <a:ext cx="3555504" cy="221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8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All active threads belong to the same warp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100067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753513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406958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486286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139731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793176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446622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832840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60235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0</a:t>
            </a: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832840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48628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2139731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79317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3446622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4100067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5406958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475351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7367294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71384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606040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802073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19</a:t>
            </a:r>
          </a:p>
        </p:txBody>
      </p:sp>
      <p:sp>
        <p:nvSpPr>
          <p:cNvPr id="31" name="Rectangle 28"/>
          <p:cNvSpPr>
            <a:spLocks noChangeArrowheads="1"/>
          </p:cNvSpPr>
          <p:nvPr/>
        </p:nvSpPr>
        <p:spPr bwMode="auto">
          <a:xfrm>
            <a:off x="832840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0+16</a:t>
            </a:r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148628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2139731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279317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3446622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4100067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auto">
          <a:xfrm>
            <a:off x="5406958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15+31</a:t>
            </a:r>
          </a:p>
        </p:txBody>
      </p:sp>
      <p:sp>
        <p:nvSpPr>
          <p:cNvPr id="38" name="Rectangle 35"/>
          <p:cNvSpPr>
            <a:spLocks noChangeArrowheads="1"/>
          </p:cNvSpPr>
          <p:nvPr/>
        </p:nvSpPr>
        <p:spPr bwMode="auto">
          <a:xfrm>
            <a:off x="4753513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7367294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671384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1" name="Rectangle 38"/>
          <p:cNvSpPr>
            <a:spLocks noChangeArrowheads="1"/>
          </p:cNvSpPr>
          <p:nvPr/>
        </p:nvSpPr>
        <p:spPr bwMode="auto">
          <a:xfrm>
            <a:off x="6060403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802073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3" name="Rectangle 40"/>
          <p:cNvSpPr>
            <a:spLocks noChangeArrowheads="1"/>
          </p:cNvSpPr>
          <p:nvPr/>
        </p:nvSpPr>
        <p:spPr bwMode="auto">
          <a:xfrm>
            <a:off x="832840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148628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5" name="Rectangle 42"/>
          <p:cNvSpPr>
            <a:spLocks noChangeArrowheads="1"/>
          </p:cNvSpPr>
          <p:nvPr/>
        </p:nvSpPr>
        <p:spPr bwMode="auto">
          <a:xfrm>
            <a:off x="2139731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279317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3446622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4100067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5406958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475351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367294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671384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606040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802073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832840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1486286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2139731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8" name="Rectangle 55"/>
          <p:cNvSpPr>
            <a:spLocks noChangeArrowheads="1"/>
          </p:cNvSpPr>
          <p:nvPr/>
        </p:nvSpPr>
        <p:spPr bwMode="auto">
          <a:xfrm>
            <a:off x="2793176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9" name="Rectangle 56"/>
          <p:cNvSpPr>
            <a:spLocks noChangeArrowheads="1"/>
          </p:cNvSpPr>
          <p:nvPr/>
        </p:nvSpPr>
        <p:spPr bwMode="auto">
          <a:xfrm>
            <a:off x="3446622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0" name="Rectangle 57"/>
          <p:cNvSpPr>
            <a:spLocks noChangeArrowheads="1"/>
          </p:cNvSpPr>
          <p:nvPr/>
        </p:nvSpPr>
        <p:spPr bwMode="auto">
          <a:xfrm>
            <a:off x="4100067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1" name="Rectangle 58"/>
          <p:cNvSpPr>
            <a:spLocks noChangeArrowheads="1"/>
          </p:cNvSpPr>
          <p:nvPr/>
        </p:nvSpPr>
        <p:spPr bwMode="auto">
          <a:xfrm>
            <a:off x="5406958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2" name="Rectangle 59"/>
          <p:cNvSpPr>
            <a:spLocks noChangeArrowheads="1"/>
          </p:cNvSpPr>
          <p:nvPr/>
        </p:nvSpPr>
        <p:spPr bwMode="auto">
          <a:xfrm>
            <a:off x="475351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3" name="Rectangle 60"/>
          <p:cNvSpPr>
            <a:spLocks noChangeArrowheads="1"/>
          </p:cNvSpPr>
          <p:nvPr/>
        </p:nvSpPr>
        <p:spPr bwMode="auto">
          <a:xfrm>
            <a:off x="7367294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4" name="Rectangle 61"/>
          <p:cNvSpPr>
            <a:spLocks noChangeArrowheads="1"/>
          </p:cNvSpPr>
          <p:nvPr/>
        </p:nvSpPr>
        <p:spPr bwMode="auto">
          <a:xfrm>
            <a:off x="671384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5" name="Rectangle 62"/>
          <p:cNvSpPr>
            <a:spLocks noChangeArrowheads="1"/>
          </p:cNvSpPr>
          <p:nvPr/>
        </p:nvSpPr>
        <p:spPr bwMode="auto">
          <a:xfrm>
            <a:off x="606040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6" name="Rectangle 63"/>
          <p:cNvSpPr>
            <a:spLocks noChangeArrowheads="1"/>
          </p:cNvSpPr>
          <p:nvPr/>
        </p:nvSpPr>
        <p:spPr bwMode="auto">
          <a:xfrm>
            <a:off x="802073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7" name="Line 64"/>
          <p:cNvSpPr>
            <a:spLocks noChangeShapeType="1"/>
          </p:cNvSpPr>
          <p:nvPr/>
        </p:nvSpPr>
        <p:spPr bwMode="auto">
          <a:xfrm>
            <a:off x="112326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8" name="Line 65"/>
          <p:cNvSpPr>
            <a:spLocks noChangeShapeType="1"/>
          </p:cNvSpPr>
          <p:nvPr/>
        </p:nvSpPr>
        <p:spPr bwMode="auto">
          <a:xfrm flipH="1">
            <a:off x="1268471" y="2670470"/>
            <a:ext cx="493714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9" name="Line 66"/>
          <p:cNvSpPr>
            <a:spLocks noChangeShapeType="1"/>
          </p:cNvSpPr>
          <p:nvPr/>
        </p:nvSpPr>
        <p:spPr bwMode="auto">
          <a:xfrm>
            <a:off x="1776706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0" name="Line 67"/>
          <p:cNvSpPr>
            <a:spLocks noChangeShapeType="1"/>
          </p:cNvSpPr>
          <p:nvPr/>
        </p:nvSpPr>
        <p:spPr bwMode="auto">
          <a:xfrm flipH="1">
            <a:off x="1849311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1" name="Line 68"/>
          <p:cNvSpPr>
            <a:spLocks noChangeShapeType="1"/>
          </p:cNvSpPr>
          <p:nvPr/>
        </p:nvSpPr>
        <p:spPr bwMode="auto">
          <a:xfrm>
            <a:off x="243015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2" name="Line 69"/>
          <p:cNvSpPr>
            <a:spLocks noChangeShapeType="1"/>
          </p:cNvSpPr>
          <p:nvPr/>
        </p:nvSpPr>
        <p:spPr bwMode="auto">
          <a:xfrm flipH="1">
            <a:off x="2502756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3" name="Line 70"/>
          <p:cNvSpPr>
            <a:spLocks noChangeShapeType="1"/>
          </p:cNvSpPr>
          <p:nvPr/>
        </p:nvSpPr>
        <p:spPr bwMode="auto">
          <a:xfrm>
            <a:off x="308359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4" name="Line 71"/>
          <p:cNvSpPr>
            <a:spLocks noChangeShapeType="1"/>
          </p:cNvSpPr>
          <p:nvPr/>
        </p:nvSpPr>
        <p:spPr bwMode="auto">
          <a:xfrm flipH="1">
            <a:off x="3156202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5" name="Line 72"/>
          <p:cNvSpPr>
            <a:spLocks noChangeShapeType="1"/>
          </p:cNvSpPr>
          <p:nvPr/>
        </p:nvSpPr>
        <p:spPr bwMode="auto">
          <a:xfrm>
            <a:off x="3737042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6" name="Line 73"/>
          <p:cNvSpPr>
            <a:spLocks noChangeShapeType="1"/>
          </p:cNvSpPr>
          <p:nvPr/>
        </p:nvSpPr>
        <p:spPr bwMode="auto">
          <a:xfrm flipH="1">
            <a:off x="3882252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7" name="Line 74"/>
          <p:cNvSpPr>
            <a:spLocks noChangeShapeType="1"/>
          </p:cNvSpPr>
          <p:nvPr/>
        </p:nvSpPr>
        <p:spPr bwMode="auto">
          <a:xfrm>
            <a:off x="439048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8" name="Line 75"/>
          <p:cNvSpPr>
            <a:spLocks noChangeShapeType="1"/>
          </p:cNvSpPr>
          <p:nvPr/>
        </p:nvSpPr>
        <p:spPr bwMode="auto">
          <a:xfrm>
            <a:off x="112326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9" name="Line 76"/>
          <p:cNvSpPr>
            <a:spLocks noChangeShapeType="1"/>
          </p:cNvSpPr>
          <p:nvPr/>
        </p:nvSpPr>
        <p:spPr bwMode="auto">
          <a:xfrm flipH="1">
            <a:off x="1268471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0" name="Line 77"/>
          <p:cNvSpPr>
            <a:spLocks noChangeShapeType="1"/>
          </p:cNvSpPr>
          <p:nvPr/>
        </p:nvSpPr>
        <p:spPr bwMode="auto">
          <a:xfrm>
            <a:off x="1776706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1" name="Line 78"/>
          <p:cNvSpPr>
            <a:spLocks noChangeShapeType="1"/>
          </p:cNvSpPr>
          <p:nvPr/>
        </p:nvSpPr>
        <p:spPr bwMode="auto">
          <a:xfrm flipH="1">
            <a:off x="192191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2" name="Line 79"/>
          <p:cNvSpPr>
            <a:spLocks noChangeShapeType="1"/>
          </p:cNvSpPr>
          <p:nvPr/>
        </p:nvSpPr>
        <p:spPr bwMode="auto">
          <a:xfrm>
            <a:off x="1123261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3" name="Line 80"/>
          <p:cNvSpPr>
            <a:spLocks noChangeShapeType="1"/>
          </p:cNvSpPr>
          <p:nvPr/>
        </p:nvSpPr>
        <p:spPr bwMode="auto">
          <a:xfrm flipH="1">
            <a:off x="3301412" y="3686941"/>
            <a:ext cx="239596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4" name="Text Box 81"/>
          <p:cNvSpPr txBox="1">
            <a:spLocks noChangeArrowheads="1"/>
          </p:cNvSpPr>
          <p:nvPr/>
        </p:nvSpPr>
        <p:spPr bwMode="auto">
          <a:xfrm>
            <a:off x="542420" y="3251311"/>
            <a:ext cx="320672" cy="43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85" name="Text Box 82"/>
          <p:cNvSpPr txBox="1">
            <a:spLocks noChangeArrowheads="1"/>
          </p:cNvSpPr>
          <p:nvPr/>
        </p:nvSpPr>
        <p:spPr bwMode="auto">
          <a:xfrm>
            <a:off x="542420" y="4340386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86" name="Text Box 83"/>
          <p:cNvSpPr txBox="1">
            <a:spLocks noChangeArrowheads="1"/>
          </p:cNvSpPr>
          <p:nvPr/>
        </p:nvSpPr>
        <p:spPr bwMode="auto">
          <a:xfrm>
            <a:off x="542420" y="5429462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87" name="Line 84"/>
          <p:cNvSpPr>
            <a:spLocks noChangeShapeType="1"/>
          </p:cNvSpPr>
          <p:nvPr/>
        </p:nvSpPr>
        <p:spPr bwMode="auto">
          <a:xfrm>
            <a:off x="5043933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8" name="Line 85"/>
          <p:cNvSpPr>
            <a:spLocks noChangeShapeType="1"/>
          </p:cNvSpPr>
          <p:nvPr/>
        </p:nvSpPr>
        <p:spPr bwMode="auto">
          <a:xfrm>
            <a:off x="5697378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9" name="Line 86"/>
          <p:cNvSpPr>
            <a:spLocks noChangeShapeType="1"/>
          </p:cNvSpPr>
          <p:nvPr/>
        </p:nvSpPr>
        <p:spPr bwMode="auto">
          <a:xfrm>
            <a:off x="243015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0" name="Line 87"/>
          <p:cNvSpPr>
            <a:spLocks noChangeShapeType="1"/>
          </p:cNvSpPr>
          <p:nvPr/>
        </p:nvSpPr>
        <p:spPr bwMode="auto">
          <a:xfrm>
            <a:off x="3083597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1" name="Line 88"/>
          <p:cNvSpPr>
            <a:spLocks noChangeShapeType="1"/>
          </p:cNvSpPr>
          <p:nvPr/>
        </p:nvSpPr>
        <p:spPr bwMode="auto">
          <a:xfrm flipH="1">
            <a:off x="264796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2" name="Line 89"/>
          <p:cNvSpPr>
            <a:spLocks noChangeShapeType="1"/>
          </p:cNvSpPr>
          <p:nvPr/>
        </p:nvSpPr>
        <p:spPr bwMode="auto">
          <a:xfrm>
            <a:off x="1776706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3" name="Line 90"/>
          <p:cNvSpPr>
            <a:spLocks noChangeShapeType="1"/>
          </p:cNvSpPr>
          <p:nvPr/>
        </p:nvSpPr>
        <p:spPr bwMode="auto">
          <a:xfrm flipH="1">
            <a:off x="1341076" y="4776016"/>
            <a:ext cx="108907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4" name="Line 91"/>
          <p:cNvSpPr>
            <a:spLocks noChangeShapeType="1"/>
          </p:cNvSpPr>
          <p:nvPr/>
        </p:nvSpPr>
        <p:spPr bwMode="auto">
          <a:xfrm flipH="1">
            <a:off x="1921916" y="4776016"/>
            <a:ext cx="116168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5" name="Text Box 92"/>
          <p:cNvSpPr txBox="1">
            <a:spLocks noChangeArrowheads="1"/>
          </p:cNvSpPr>
          <p:nvPr/>
        </p:nvSpPr>
        <p:spPr bwMode="auto">
          <a:xfrm>
            <a:off x="1413681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</a:t>
            </a:r>
          </a:p>
        </p:txBody>
      </p:sp>
      <p:sp>
        <p:nvSpPr>
          <p:cNvPr id="96" name="Text Box 93"/>
          <p:cNvSpPr txBox="1">
            <a:spLocks noChangeArrowheads="1"/>
          </p:cNvSpPr>
          <p:nvPr/>
        </p:nvSpPr>
        <p:spPr bwMode="auto">
          <a:xfrm>
            <a:off x="2067126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2</a:t>
            </a:r>
          </a:p>
        </p:txBody>
      </p:sp>
      <p:sp>
        <p:nvSpPr>
          <p:cNvPr id="97" name="Text Box 94"/>
          <p:cNvSpPr txBox="1">
            <a:spLocks noChangeArrowheads="1"/>
          </p:cNvSpPr>
          <p:nvPr/>
        </p:nvSpPr>
        <p:spPr bwMode="auto">
          <a:xfrm>
            <a:off x="4644008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14</a:t>
            </a:r>
          </a:p>
        </p:txBody>
      </p:sp>
      <p:sp>
        <p:nvSpPr>
          <p:cNvPr id="98" name="Text Box 95"/>
          <p:cNvSpPr txBox="1">
            <a:spLocks noChangeArrowheads="1"/>
          </p:cNvSpPr>
          <p:nvPr/>
        </p:nvSpPr>
        <p:spPr bwMode="auto">
          <a:xfrm>
            <a:off x="5334353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15</a:t>
            </a:r>
          </a:p>
        </p:txBody>
      </p:sp>
      <p:sp>
        <p:nvSpPr>
          <p:cNvPr id="99" name="Text Box 87"/>
          <p:cNvSpPr txBox="1">
            <a:spLocks noChangeArrowheads="1"/>
          </p:cNvSpPr>
          <p:nvPr/>
        </p:nvSpPr>
        <p:spPr bwMode="auto">
          <a:xfrm rot="16200000">
            <a:off x="-180484" y="5085369"/>
            <a:ext cx="980168" cy="32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/>
              <a:t>iterations</a:t>
            </a: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>
            <a:off x="469815" y="5075205"/>
            <a:ext cx="0" cy="72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102" name="CuadroTexto 26">
            <a:extLst>
              <a:ext uri="{FF2B5EF4-FFF2-40B4-BE49-F238E27FC236}">
                <a16:creationId xmlns:a16="http://schemas.microsoft.com/office/drawing/2014/main" id="{9BBD14E6-7C12-094E-80BE-D5360A3E1470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01" name="Text Box 93">
            <a:extLst>
              <a:ext uri="{FF2B5EF4-FFF2-40B4-BE49-F238E27FC236}">
                <a16:creationId xmlns:a16="http://schemas.microsoft.com/office/drawing/2014/main" id="{3F240E91-1B52-7843-A63A-BEDA2889C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358" y="1503481"/>
            <a:ext cx="309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029970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Reduce-Scan-Scan (RSS)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8994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3C73BDC-B6B9-7640-87F4-F4F7A1D9910D}"/>
              </a:ext>
            </a:extLst>
          </p:cNvPr>
          <p:cNvGrpSpPr/>
          <p:nvPr/>
        </p:nvGrpSpPr>
        <p:grpSpPr>
          <a:xfrm>
            <a:off x="179512" y="2060848"/>
            <a:ext cx="8134540" cy="1064901"/>
            <a:chOff x="179512" y="2060848"/>
            <a:chExt cx="8134540" cy="1064901"/>
          </a:xfrm>
        </p:grpSpPr>
        <p:sp>
          <p:nvSpPr>
            <p:cNvPr id="25604" name="TextBox 136"/>
            <p:cNvSpPr txBox="1">
              <a:spLocks noChangeArrowheads="1"/>
            </p:cNvSpPr>
            <p:nvPr/>
          </p:nvSpPr>
          <p:spPr bwMode="auto">
            <a:xfrm>
              <a:off x="179512" y="2060848"/>
              <a:ext cx="253627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Per-block Reduction</a:t>
              </a: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1390015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1851342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312669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773996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235323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3696650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4157977" y="2558336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4619304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5080631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5541958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6003285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6464612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6925939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7387266" y="2558336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928688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7848600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788A564-25AC-5A48-8201-1199083FEB71}"/>
                </a:ext>
              </a:extLst>
            </p:cNvPr>
            <p:cNvSpPr/>
            <p:nvPr/>
          </p:nvSpPr>
          <p:spPr bwMode="auto">
            <a:xfrm>
              <a:off x="2312669" y="2558336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B22E9F6-82CC-0944-97AE-204AC7088DC7}"/>
                </a:ext>
              </a:extLst>
            </p:cNvPr>
            <p:cNvSpPr/>
            <p:nvPr/>
          </p:nvSpPr>
          <p:spPr bwMode="auto">
            <a:xfrm>
              <a:off x="4157977" y="2558336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533074D-0FC1-184C-A870-74D0527AB24A}"/>
                </a:ext>
              </a:extLst>
            </p:cNvPr>
            <p:cNvSpPr/>
            <p:nvPr/>
          </p:nvSpPr>
          <p:spPr bwMode="auto">
            <a:xfrm>
              <a:off x="6003285" y="2558336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3D7EF8C8-6117-344D-B25E-7438E5F85ACD}"/>
                </a:ext>
              </a:extLst>
            </p:cNvPr>
            <p:cNvSpPr/>
            <p:nvPr/>
          </p:nvSpPr>
          <p:spPr bwMode="auto">
            <a:xfrm>
              <a:off x="7848600" y="2558336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7FE3089-55AE-8640-B796-6A187872F9F3}"/>
                </a:ext>
              </a:extLst>
            </p:cNvPr>
            <p:cNvSpPr/>
            <p:nvPr/>
          </p:nvSpPr>
          <p:spPr>
            <a:xfrm>
              <a:off x="936940" y="2441749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F7D8E39-4D10-F34D-B095-39EECCCF3CF4}"/>
                </a:ext>
              </a:extLst>
            </p:cNvPr>
            <p:cNvSpPr/>
            <p:nvPr/>
          </p:nvSpPr>
          <p:spPr>
            <a:xfrm>
              <a:off x="2764152" y="2441749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52A7402-11EB-C345-89BA-6E058117012A}"/>
                </a:ext>
              </a:extLst>
            </p:cNvPr>
            <p:cNvSpPr/>
            <p:nvPr/>
          </p:nvSpPr>
          <p:spPr>
            <a:xfrm>
              <a:off x="4615177" y="2441749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9524B54-9C31-AA4C-99FE-9D8E6BCB786A}"/>
                </a:ext>
              </a:extLst>
            </p:cNvPr>
            <p:cNvSpPr/>
            <p:nvPr/>
          </p:nvSpPr>
          <p:spPr>
            <a:xfrm>
              <a:off x="6452460" y="2441749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94E3C-2259-5146-9EA7-6C5279D0066B}"/>
              </a:ext>
            </a:extLst>
          </p:cNvPr>
          <p:cNvGrpSpPr/>
          <p:nvPr/>
        </p:nvGrpSpPr>
        <p:grpSpPr>
          <a:xfrm>
            <a:off x="3732591" y="3933056"/>
            <a:ext cx="1828800" cy="457200"/>
            <a:chOff x="3732591" y="5780112"/>
            <a:chExt cx="1828800" cy="457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03EB3E-8316-354B-82E5-2929D14C0ACC}"/>
                </a:ext>
              </a:extLst>
            </p:cNvPr>
            <p:cNvSpPr/>
            <p:nvPr/>
          </p:nvSpPr>
          <p:spPr bwMode="auto">
            <a:xfrm>
              <a:off x="37325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4B3D23-8943-F94E-B820-300AD700255F}"/>
                </a:ext>
              </a:extLst>
            </p:cNvPr>
            <p:cNvSpPr/>
            <p:nvPr/>
          </p:nvSpPr>
          <p:spPr bwMode="auto">
            <a:xfrm>
              <a:off x="41897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F1E225-642A-824E-97D0-713E71317C8A}"/>
                </a:ext>
              </a:extLst>
            </p:cNvPr>
            <p:cNvSpPr/>
            <p:nvPr/>
          </p:nvSpPr>
          <p:spPr bwMode="auto">
            <a:xfrm>
              <a:off x="46469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1FB4875-1C6A-D24B-8D7E-FDAD76D16018}"/>
                </a:ext>
              </a:extLst>
            </p:cNvPr>
            <p:cNvSpPr/>
            <p:nvPr/>
          </p:nvSpPr>
          <p:spPr bwMode="auto">
            <a:xfrm>
              <a:off x="51041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773726C-A635-AD43-A52A-642E37D79AFE}"/>
              </a:ext>
            </a:extLst>
          </p:cNvPr>
          <p:cNvGrpSpPr/>
          <p:nvPr/>
        </p:nvGrpSpPr>
        <p:grpSpPr>
          <a:xfrm>
            <a:off x="2541269" y="3015536"/>
            <a:ext cx="5535931" cy="798656"/>
            <a:chOff x="2541269" y="3015536"/>
            <a:chExt cx="5535931" cy="798656"/>
          </a:xfrm>
        </p:grpSpPr>
        <p:grpSp>
          <p:nvGrpSpPr>
            <p:cNvPr id="25611" name="Group 25610">
              <a:extLst>
                <a:ext uri="{FF2B5EF4-FFF2-40B4-BE49-F238E27FC236}">
                  <a16:creationId xmlns:a16="http://schemas.microsoft.com/office/drawing/2014/main" id="{4AADAB7B-C33C-144C-AC3C-C31AA6DEDEBE}"/>
                </a:ext>
              </a:extLst>
            </p:cNvPr>
            <p:cNvGrpSpPr/>
            <p:nvPr/>
          </p:nvGrpSpPr>
          <p:grpSpPr>
            <a:xfrm>
              <a:off x="3732591" y="3356992"/>
              <a:ext cx="1828800" cy="457200"/>
              <a:chOff x="3732591" y="3356992"/>
              <a:chExt cx="1828800" cy="457200"/>
            </a:xfrm>
          </p:grpSpPr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79394204-99CC-A441-8579-225C885D6261}"/>
                  </a:ext>
                </a:extLst>
              </p:cNvPr>
              <p:cNvSpPr/>
              <p:nvPr/>
            </p:nvSpPr>
            <p:spPr bwMode="auto">
              <a:xfrm>
                <a:off x="3732591" y="3356992"/>
                <a:ext cx="457200" cy="457200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10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4A410FA3-EAAD-FB48-8D25-8126011E2882}"/>
                  </a:ext>
                </a:extLst>
              </p:cNvPr>
              <p:cNvSpPr/>
              <p:nvPr/>
            </p:nvSpPr>
            <p:spPr bwMode="auto">
              <a:xfrm>
                <a:off x="4189791" y="3356992"/>
                <a:ext cx="457200" cy="457200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27A1B0E4-26A1-C947-A19C-DEE6D3E52AAA}"/>
                  </a:ext>
                </a:extLst>
              </p:cNvPr>
              <p:cNvSpPr/>
              <p:nvPr/>
            </p:nvSpPr>
            <p:spPr bwMode="auto">
              <a:xfrm>
                <a:off x="4646991" y="3356992"/>
                <a:ext cx="457200" cy="457200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ECDC7B5-2DA5-7E49-A248-5008CDE9766B}"/>
                  </a:ext>
                </a:extLst>
              </p:cNvPr>
              <p:cNvSpPr/>
              <p:nvPr/>
            </p:nvSpPr>
            <p:spPr bwMode="auto">
              <a:xfrm>
                <a:off x="5104191" y="3356992"/>
                <a:ext cx="457200" cy="457200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8</a:t>
                </a:r>
              </a:p>
            </p:txBody>
          </p:sp>
        </p:grp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3BC47D5B-6B4F-3C46-81BE-71ABC7706A96}"/>
                </a:ext>
              </a:extLst>
            </p:cNvPr>
            <p:cNvCxnSpPr>
              <a:cxnSpLocks/>
              <a:stCxn id="58" idx="2"/>
              <a:endCxn id="67" idx="0"/>
            </p:cNvCxnSpPr>
            <p:nvPr/>
          </p:nvCxnSpPr>
          <p:spPr>
            <a:xfrm>
              <a:off x="2541269" y="3015536"/>
              <a:ext cx="1419922" cy="34145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67B3F74A-A49D-D941-BF23-05FFF2D2DF76}"/>
                </a:ext>
              </a:extLst>
            </p:cNvPr>
            <p:cNvCxnSpPr>
              <a:cxnSpLocks/>
              <a:stCxn id="59" idx="2"/>
              <a:endCxn id="68" idx="0"/>
            </p:cNvCxnSpPr>
            <p:nvPr/>
          </p:nvCxnSpPr>
          <p:spPr>
            <a:xfrm>
              <a:off x="4386577" y="3015536"/>
              <a:ext cx="31814" cy="34145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457F3173-E53C-BC4C-AEF4-E0C81812D97D}"/>
                </a:ext>
              </a:extLst>
            </p:cNvPr>
            <p:cNvCxnSpPr>
              <a:cxnSpLocks/>
              <a:stCxn id="65" idx="2"/>
              <a:endCxn id="69" idx="0"/>
            </p:cNvCxnSpPr>
            <p:nvPr/>
          </p:nvCxnSpPr>
          <p:spPr>
            <a:xfrm flipH="1">
              <a:off x="4875591" y="3015536"/>
              <a:ext cx="1356294" cy="34145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722D0122-E028-1A4C-B4BB-287366DF63AE}"/>
                </a:ext>
              </a:extLst>
            </p:cNvPr>
            <p:cNvCxnSpPr>
              <a:cxnSpLocks/>
              <a:stCxn id="66" idx="2"/>
              <a:endCxn id="70" idx="0"/>
            </p:cNvCxnSpPr>
            <p:nvPr/>
          </p:nvCxnSpPr>
          <p:spPr>
            <a:xfrm flipH="1">
              <a:off x="5332791" y="3015536"/>
              <a:ext cx="2744409" cy="34145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TextBox 136">
            <a:extLst>
              <a:ext uri="{FF2B5EF4-FFF2-40B4-BE49-F238E27FC236}">
                <a16:creationId xmlns:a16="http://schemas.microsoft.com/office/drawing/2014/main" id="{A2483164-54CD-5040-A5E4-318BD5E5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3972085"/>
            <a:ext cx="20441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 Partial Sums</a:t>
            </a:r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C17E2A5-96CD-6940-A93C-85A89542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10E0E0C-F697-2248-9365-A49350D7C4BE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93E39DF-C0C2-3645-8101-83A9B08490E3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39700DC-7CEA-954E-8269-DD04133FB7CC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4461C01-4CC1-F149-B12E-D940281EF3FB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B444C60-6DCE-5B48-9A44-2FBCCE60EDFA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C3B7F1A-1A93-2048-816E-005EFD1CD97C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82A018A-C18A-EC44-91A9-4E01FF062A73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9ECC62-E8B7-8E45-BA26-F067A441BD68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D61340F-5300-8C43-B4F3-E37F5973727F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0223F1E-215B-8548-9D83-D36F9ACF666C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1438998-283E-0F4A-B0B7-3749BA1B0694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62616B-D017-FA45-A8E5-CF13632CA3DF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108A9D6-8B95-A34A-8FBD-41C3C0CC5FA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F6B6A4-087D-5D4A-BFE3-97AE9A2CAA54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31A6C69-DC50-3649-9309-5872E5F75C3E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46A6C82-0DE3-2145-BBEB-909A18F3A3D7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grpSp>
        <p:nvGrpSpPr>
          <p:cNvPr id="25613" name="Group 25612">
            <a:extLst>
              <a:ext uri="{FF2B5EF4-FFF2-40B4-BE49-F238E27FC236}">
                <a16:creationId xmlns:a16="http://schemas.microsoft.com/office/drawing/2014/main" id="{5E952008-A478-FB49-BE91-4E98FFC59918}"/>
              </a:ext>
            </a:extLst>
          </p:cNvPr>
          <p:cNvGrpSpPr/>
          <p:nvPr/>
        </p:nvGrpSpPr>
        <p:grpSpPr>
          <a:xfrm>
            <a:off x="928688" y="4664705"/>
            <a:ext cx="7385364" cy="684000"/>
            <a:chOff x="928688" y="4664705"/>
            <a:chExt cx="7385364" cy="684000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48B6575-8F3F-1A48-8725-EB5C39BFA7B8}"/>
                </a:ext>
              </a:extLst>
            </p:cNvPr>
            <p:cNvSpPr/>
            <p:nvPr/>
          </p:nvSpPr>
          <p:spPr bwMode="auto">
            <a:xfrm>
              <a:off x="139001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F8333A4-228E-D340-882B-754DF76B2985}"/>
                </a:ext>
              </a:extLst>
            </p:cNvPr>
            <p:cNvSpPr/>
            <p:nvPr/>
          </p:nvSpPr>
          <p:spPr bwMode="auto">
            <a:xfrm>
              <a:off x="185134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DAA75E4-4B49-C740-BDBA-1C9E9CE3B15F}"/>
                </a:ext>
              </a:extLst>
            </p:cNvPr>
            <p:cNvSpPr/>
            <p:nvPr/>
          </p:nvSpPr>
          <p:spPr bwMode="auto">
            <a:xfrm>
              <a:off x="231266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E10FC02D-7824-754A-98B7-5CF91EFAF3AB}"/>
                </a:ext>
              </a:extLst>
            </p:cNvPr>
            <p:cNvSpPr/>
            <p:nvPr/>
          </p:nvSpPr>
          <p:spPr bwMode="auto">
            <a:xfrm>
              <a:off x="277399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E8CB7AF-C657-2442-B7D9-5D0ABE3C7A85}"/>
                </a:ext>
              </a:extLst>
            </p:cNvPr>
            <p:cNvSpPr/>
            <p:nvPr/>
          </p:nvSpPr>
          <p:spPr bwMode="auto">
            <a:xfrm>
              <a:off x="3235323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7711B62-6E24-9742-A3FD-202D0E2B32F5}"/>
                </a:ext>
              </a:extLst>
            </p:cNvPr>
            <p:cNvSpPr/>
            <p:nvPr/>
          </p:nvSpPr>
          <p:spPr bwMode="auto">
            <a:xfrm>
              <a:off x="369665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CA79C90D-5935-E24D-8F99-F97A5AA0138E}"/>
                </a:ext>
              </a:extLst>
            </p:cNvPr>
            <p:cNvSpPr/>
            <p:nvPr/>
          </p:nvSpPr>
          <p:spPr bwMode="auto">
            <a:xfrm>
              <a:off x="4157977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79CD9B74-476F-5549-A30C-919C852766CF}"/>
                </a:ext>
              </a:extLst>
            </p:cNvPr>
            <p:cNvSpPr/>
            <p:nvPr/>
          </p:nvSpPr>
          <p:spPr bwMode="auto">
            <a:xfrm>
              <a:off x="4619304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E68C7DF-AA4D-1E40-A47D-97E818EDCB47}"/>
                </a:ext>
              </a:extLst>
            </p:cNvPr>
            <p:cNvSpPr/>
            <p:nvPr/>
          </p:nvSpPr>
          <p:spPr bwMode="auto">
            <a:xfrm>
              <a:off x="5080631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E5685C90-F94F-AF48-9278-4B5B79B6B3DA}"/>
                </a:ext>
              </a:extLst>
            </p:cNvPr>
            <p:cNvSpPr/>
            <p:nvPr/>
          </p:nvSpPr>
          <p:spPr bwMode="auto">
            <a:xfrm>
              <a:off x="554195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E996BCF-0E2A-4A41-9DC1-0AB67A71C427}"/>
                </a:ext>
              </a:extLst>
            </p:cNvPr>
            <p:cNvSpPr/>
            <p:nvPr/>
          </p:nvSpPr>
          <p:spPr bwMode="auto">
            <a:xfrm>
              <a:off x="600328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DFDEFBC-1073-2240-BAEC-569772E456CE}"/>
                </a:ext>
              </a:extLst>
            </p:cNvPr>
            <p:cNvSpPr/>
            <p:nvPr/>
          </p:nvSpPr>
          <p:spPr bwMode="auto">
            <a:xfrm>
              <a:off x="646461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8F27CF1-937E-F146-8CF2-38A4B101688C}"/>
                </a:ext>
              </a:extLst>
            </p:cNvPr>
            <p:cNvSpPr/>
            <p:nvPr/>
          </p:nvSpPr>
          <p:spPr bwMode="auto">
            <a:xfrm>
              <a:off x="692593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C6ED0C1-A32A-7F4B-AA40-EA325D0A3025}"/>
                </a:ext>
              </a:extLst>
            </p:cNvPr>
            <p:cNvSpPr/>
            <p:nvPr/>
          </p:nvSpPr>
          <p:spPr bwMode="auto">
            <a:xfrm>
              <a:off x="7387266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D9935A6-E4A4-714E-AD17-326CD2FB8D75}"/>
                </a:ext>
              </a:extLst>
            </p:cNvPr>
            <p:cNvSpPr/>
            <p:nvPr/>
          </p:nvSpPr>
          <p:spPr bwMode="auto">
            <a:xfrm>
              <a:off x="92868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48702168-B8CF-0D42-B53B-D986E3F6F4CA}"/>
                </a:ext>
              </a:extLst>
            </p:cNvPr>
            <p:cNvSpPr/>
            <p:nvPr/>
          </p:nvSpPr>
          <p:spPr bwMode="auto">
            <a:xfrm>
              <a:off x="784860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E8433A58-31A3-F841-B0A1-CA7FC2583896}"/>
                </a:ext>
              </a:extLst>
            </p:cNvPr>
            <p:cNvSpPr/>
            <p:nvPr/>
          </p:nvSpPr>
          <p:spPr>
            <a:xfrm>
              <a:off x="936940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9E6D6F67-9D20-184F-BAC2-CACF1209B5ED}"/>
                </a:ext>
              </a:extLst>
            </p:cNvPr>
            <p:cNvSpPr/>
            <p:nvPr/>
          </p:nvSpPr>
          <p:spPr>
            <a:xfrm>
              <a:off x="2764152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B4199CE6-6DAE-3A43-9002-632181BF9888}"/>
                </a:ext>
              </a:extLst>
            </p:cNvPr>
            <p:cNvSpPr/>
            <p:nvPr/>
          </p:nvSpPr>
          <p:spPr>
            <a:xfrm>
              <a:off x="4615177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A8A99726-B210-964A-B2EE-09B408E18CCF}"/>
                </a:ext>
              </a:extLst>
            </p:cNvPr>
            <p:cNvSpPr/>
            <p:nvPr/>
          </p:nvSpPr>
          <p:spPr>
            <a:xfrm>
              <a:off x="6452460" y="4664705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5614" name="Group 25613">
            <a:extLst>
              <a:ext uri="{FF2B5EF4-FFF2-40B4-BE49-F238E27FC236}">
                <a16:creationId xmlns:a16="http://schemas.microsoft.com/office/drawing/2014/main" id="{42AD469B-B3B0-0746-B740-48BFAA2906CD}"/>
              </a:ext>
            </a:extLst>
          </p:cNvPr>
          <p:cNvGrpSpPr/>
          <p:nvPr/>
        </p:nvGrpSpPr>
        <p:grpSpPr>
          <a:xfrm>
            <a:off x="3673790" y="4390256"/>
            <a:ext cx="3709466" cy="274449"/>
            <a:chOff x="3673790" y="4390256"/>
            <a:chExt cx="3709466" cy="274449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2FDB83AF-B5CF-6C4D-88E2-B48DFFF87731}"/>
                </a:ext>
              </a:extLst>
            </p:cNvPr>
            <p:cNvCxnSpPr>
              <a:cxnSpLocks/>
              <a:stCxn id="72" idx="2"/>
              <a:endCxn id="140" idx="0"/>
            </p:cNvCxnSpPr>
            <p:nvPr/>
          </p:nvCxnSpPr>
          <p:spPr>
            <a:xfrm flipH="1">
              <a:off x="3673790" y="4390256"/>
              <a:ext cx="287401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F1DD7B-4930-F44B-83DF-1EC545D35525}"/>
                </a:ext>
              </a:extLst>
            </p:cNvPr>
            <p:cNvCxnSpPr>
              <a:cxnSpLocks/>
              <a:stCxn id="73" idx="2"/>
              <a:endCxn id="141" idx="0"/>
            </p:cNvCxnSpPr>
            <p:nvPr/>
          </p:nvCxnSpPr>
          <p:spPr>
            <a:xfrm>
              <a:off x="4418391" y="4390256"/>
              <a:ext cx="1106424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214DBD9-DB2B-A641-91BB-C85C390ABB47}"/>
                </a:ext>
              </a:extLst>
            </p:cNvPr>
            <p:cNvCxnSpPr>
              <a:cxnSpLocks/>
              <a:stCxn id="79" idx="2"/>
              <a:endCxn id="142" idx="0"/>
            </p:cNvCxnSpPr>
            <p:nvPr/>
          </p:nvCxnSpPr>
          <p:spPr>
            <a:xfrm>
              <a:off x="4875591" y="4390256"/>
              <a:ext cx="2507665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B881917-DA92-DB49-932B-40FCA00CBC37}"/>
              </a:ext>
            </a:extLst>
          </p:cNvPr>
          <p:cNvCxnSpPr>
            <a:cxnSpLocks/>
            <a:stCxn id="122" idx="2"/>
            <a:endCxn id="96" idx="0"/>
          </p:cNvCxnSpPr>
          <p:nvPr/>
        </p:nvCxnSpPr>
        <p:spPr>
          <a:xfrm>
            <a:off x="3002596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B5BA342-31B3-914F-880D-E24DF51D8E5E}"/>
              </a:ext>
            </a:extLst>
          </p:cNvPr>
          <p:cNvCxnSpPr>
            <a:cxnSpLocks/>
            <a:stCxn id="123" idx="2"/>
            <a:endCxn id="104" idx="0"/>
          </p:cNvCxnSpPr>
          <p:nvPr/>
        </p:nvCxnSpPr>
        <p:spPr>
          <a:xfrm>
            <a:off x="3463923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84E35CF-D03F-2142-BE1E-3EFD0D55A3A9}"/>
              </a:ext>
            </a:extLst>
          </p:cNvPr>
          <p:cNvCxnSpPr>
            <a:cxnSpLocks/>
            <a:stCxn id="124" idx="2"/>
            <a:endCxn id="105" idx="0"/>
          </p:cNvCxnSpPr>
          <p:nvPr/>
        </p:nvCxnSpPr>
        <p:spPr>
          <a:xfrm>
            <a:off x="3925250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CE82DEA-267B-4141-A3A6-D54DB07D74B2}"/>
              </a:ext>
            </a:extLst>
          </p:cNvPr>
          <p:cNvCxnSpPr>
            <a:cxnSpLocks/>
          </p:cNvCxnSpPr>
          <p:nvPr/>
        </p:nvCxnSpPr>
        <p:spPr>
          <a:xfrm flipH="1">
            <a:off x="4386570" y="5238492"/>
            <a:ext cx="7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D823777-D7F5-0D4F-B592-A147F390F957}"/>
              </a:ext>
            </a:extLst>
          </p:cNvPr>
          <p:cNvCxnSpPr>
            <a:cxnSpLocks/>
            <a:stCxn id="126" idx="2"/>
            <a:endCxn id="107" idx="0"/>
          </p:cNvCxnSpPr>
          <p:nvPr/>
        </p:nvCxnSpPr>
        <p:spPr>
          <a:xfrm>
            <a:off x="4847904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88331644-8617-4545-9C99-39B81DF0B710}"/>
              </a:ext>
            </a:extLst>
          </p:cNvPr>
          <p:cNvCxnSpPr>
            <a:cxnSpLocks/>
            <a:stCxn id="127" idx="2"/>
            <a:endCxn id="108" idx="0"/>
          </p:cNvCxnSpPr>
          <p:nvPr/>
        </p:nvCxnSpPr>
        <p:spPr>
          <a:xfrm>
            <a:off x="5309231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99CDE16F-86B0-ED47-846F-56CA72A260A9}"/>
              </a:ext>
            </a:extLst>
          </p:cNvPr>
          <p:cNvCxnSpPr>
            <a:cxnSpLocks/>
            <a:stCxn id="128" idx="2"/>
            <a:endCxn id="109" idx="0"/>
          </p:cNvCxnSpPr>
          <p:nvPr/>
        </p:nvCxnSpPr>
        <p:spPr>
          <a:xfrm>
            <a:off x="5770558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01D69075-B11C-2B45-8CA4-2BD19C6175E1}"/>
              </a:ext>
            </a:extLst>
          </p:cNvPr>
          <p:cNvCxnSpPr>
            <a:cxnSpLocks/>
          </p:cNvCxnSpPr>
          <p:nvPr/>
        </p:nvCxnSpPr>
        <p:spPr>
          <a:xfrm flipH="1">
            <a:off x="6231878" y="5238492"/>
            <a:ext cx="7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4FA7F2FB-8A51-0148-99EE-1A8D6698EAA3}"/>
              </a:ext>
            </a:extLst>
          </p:cNvPr>
          <p:cNvCxnSpPr>
            <a:cxnSpLocks/>
            <a:stCxn id="130" idx="2"/>
            <a:endCxn id="111" idx="0"/>
          </p:cNvCxnSpPr>
          <p:nvPr/>
        </p:nvCxnSpPr>
        <p:spPr>
          <a:xfrm>
            <a:off x="6693212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C5EA061C-9357-D34F-AFAE-FF9A02A4C18C}"/>
              </a:ext>
            </a:extLst>
          </p:cNvPr>
          <p:cNvCxnSpPr>
            <a:cxnSpLocks/>
            <a:stCxn id="131" idx="2"/>
            <a:endCxn id="112" idx="0"/>
          </p:cNvCxnSpPr>
          <p:nvPr/>
        </p:nvCxnSpPr>
        <p:spPr>
          <a:xfrm>
            <a:off x="7154539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BAFD0AF-292F-A141-AB27-6F74D387A7C8}"/>
              </a:ext>
            </a:extLst>
          </p:cNvPr>
          <p:cNvCxnSpPr>
            <a:cxnSpLocks/>
            <a:stCxn id="132" idx="2"/>
            <a:endCxn id="113" idx="0"/>
          </p:cNvCxnSpPr>
          <p:nvPr/>
        </p:nvCxnSpPr>
        <p:spPr>
          <a:xfrm>
            <a:off x="7615866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E924A8A3-0ED2-874A-9FAB-567DAB238D24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8077200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36">
            <a:extLst>
              <a:ext uri="{FF2B5EF4-FFF2-40B4-BE49-F238E27FC236}">
                <a16:creationId xmlns:a16="http://schemas.microsoft.com/office/drawing/2014/main" id="{DD215886-ED1D-EA42-9041-68F4CA9B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4136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+10</a:t>
            </a:r>
          </a:p>
        </p:txBody>
      </p:sp>
      <p:sp>
        <p:nvSpPr>
          <p:cNvPr id="171" name="TextBox 136">
            <a:extLst>
              <a:ext uri="{FF2B5EF4-FFF2-40B4-BE49-F238E27FC236}">
                <a16:creationId xmlns:a16="http://schemas.microsoft.com/office/drawing/2014/main" id="{9E436E2C-5D22-D445-8F6D-ACD510C0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+14</a:t>
            </a:r>
          </a:p>
        </p:txBody>
      </p:sp>
      <p:sp>
        <p:nvSpPr>
          <p:cNvPr id="172" name="TextBox 136">
            <a:extLst>
              <a:ext uri="{FF2B5EF4-FFF2-40B4-BE49-F238E27FC236}">
                <a16:creationId xmlns:a16="http://schemas.microsoft.com/office/drawing/2014/main" id="{6164B33D-0B81-4145-9B9D-D111986D0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225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+20</a:t>
            </a:r>
          </a:p>
        </p:txBody>
      </p:sp>
      <p:grpSp>
        <p:nvGrpSpPr>
          <p:cNvPr id="25615" name="Group 25614">
            <a:extLst>
              <a:ext uri="{FF2B5EF4-FFF2-40B4-BE49-F238E27FC236}">
                <a16:creationId xmlns:a16="http://schemas.microsoft.com/office/drawing/2014/main" id="{E34A6695-4A6D-DD40-8D9F-719B344405B7}"/>
              </a:ext>
            </a:extLst>
          </p:cNvPr>
          <p:cNvGrpSpPr/>
          <p:nvPr/>
        </p:nvGrpSpPr>
        <p:grpSpPr>
          <a:xfrm>
            <a:off x="2763836" y="5852120"/>
            <a:ext cx="1841181" cy="457200"/>
            <a:chOff x="2763836" y="5852120"/>
            <a:chExt cx="1841181" cy="457200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B3EAFB4-195F-7547-B6E6-1B1E56D43FD1}"/>
                </a:ext>
              </a:extLst>
            </p:cNvPr>
            <p:cNvSpPr/>
            <p:nvPr/>
          </p:nvSpPr>
          <p:spPr bwMode="auto">
            <a:xfrm>
              <a:off x="2763836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C6F0172-16F7-BB46-857B-AB5AFA1A3048}"/>
                </a:ext>
              </a:extLst>
            </p:cNvPr>
            <p:cNvSpPr/>
            <p:nvPr/>
          </p:nvSpPr>
          <p:spPr bwMode="auto">
            <a:xfrm>
              <a:off x="3225163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20F5CDA-0EEB-9841-9317-C65262C56856}"/>
                </a:ext>
              </a:extLst>
            </p:cNvPr>
            <p:cNvSpPr/>
            <p:nvPr/>
          </p:nvSpPr>
          <p:spPr bwMode="auto">
            <a:xfrm>
              <a:off x="3686490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5CE4E0F-01B0-9A46-BDEF-3A3202CC34C0}"/>
                </a:ext>
              </a:extLst>
            </p:cNvPr>
            <p:cNvSpPr/>
            <p:nvPr/>
          </p:nvSpPr>
          <p:spPr bwMode="auto">
            <a:xfrm>
              <a:off x="4147817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</p:grpSp>
      <p:grpSp>
        <p:nvGrpSpPr>
          <p:cNvPr id="25616" name="Group 25615">
            <a:extLst>
              <a:ext uri="{FF2B5EF4-FFF2-40B4-BE49-F238E27FC236}">
                <a16:creationId xmlns:a16="http://schemas.microsoft.com/office/drawing/2014/main" id="{3472BC44-EE72-1A45-BDF3-72A04083F3CA}"/>
              </a:ext>
            </a:extLst>
          </p:cNvPr>
          <p:cNvGrpSpPr/>
          <p:nvPr/>
        </p:nvGrpSpPr>
        <p:grpSpPr>
          <a:xfrm>
            <a:off x="4609144" y="5852120"/>
            <a:ext cx="1841181" cy="457200"/>
            <a:chOff x="4609144" y="5852120"/>
            <a:chExt cx="1841181" cy="457200"/>
          </a:xfrm>
        </p:grpSpPr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E6A1D22-614D-E545-8CCE-D86AFE5E7DD8}"/>
                </a:ext>
              </a:extLst>
            </p:cNvPr>
            <p:cNvSpPr/>
            <p:nvPr/>
          </p:nvSpPr>
          <p:spPr bwMode="auto">
            <a:xfrm>
              <a:off x="4609144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C54D256-9340-6348-B02C-278FD8996118}"/>
                </a:ext>
              </a:extLst>
            </p:cNvPr>
            <p:cNvSpPr/>
            <p:nvPr/>
          </p:nvSpPr>
          <p:spPr bwMode="auto">
            <a:xfrm>
              <a:off x="5070471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AAD3D42-AB3F-6C48-802A-0EB10CC1CDFB}"/>
                </a:ext>
              </a:extLst>
            </p:cNvPr>
            <p:cNvSpPr/>
            <p:nvPr/>
          </p:nvSpPr>
          <p:spPr bwMode="auto">
            <a:xfrm>
              <a:off x="5531798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4A4FFA-DEAF-444C-861C-03900CB27E08}"/>
                </a:ext>
              </a:extLst>
            </p:cNvPr>
            <p:cNvSpPr/>
            <p:nvPr/>
          </p:nvSpPr>
          <p:spPr bwMode="auto">
            <a:xfrm>
              <a:off x="5993125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</p:grpSp>
      <p:grpSp>
        <p:nvGrpSpPr>
          <p:cNvPr id="25617" name="Group 25616">
            <a:extLst>
              <a:ext uri="{FF2B5EF4-FFF2-40B4-BE49-F238E27FC236}">
                <a16:creationId xmlns:a16="http://schemas.microsoft.com/office/drawing/2014/main" id="{964D7869-9BF3-6E4F-9EEC-15A4AD087DDA}"/>
              </a:ext>
            </a:extLst>
          </p:cNvPr>
          <p:cNvGrpSpPr/>
          <p:nvPr/>
        </p:nvGrpSpPr>
        <p:grpSpPr>
          <a:xfrm>
            <a:off x="6454452" y="5852120"/>
            <a:ext cx="1841188" cy="457200"/>
            <a:chOff x="6454452" y="5852120"/>
            <a:chExt cx="1841188" cy="4572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1FC273A-EB98-444C-B82B-3ED03718C0CE}"/>
                </a:ext>
              </a:extLst>
            </p:cNvPr>
            <p:cNvSpPr/>
            <p:nvPr/>
          </p:nvSpPr>
          <p:spPr bwMode="auto">
            <a:xfrm>
              <a:off x="6454452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B3D14F4A-0686-3041-9AA5-EC1E48CE7B79}"/>
                </a:ext>
              </a:extLst>
            </p:cNvPr>
            <p:cNvSpPr/>
            <p:nvPr/>
          </p:nvSpPr>
          <p:spPr bwMode="auto">
            <a:xfrm>
              <a:off x="6915779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85D88F5-0832-7D4E-B437-6100190F9577}"/>
                </a:ext>
              </a:extLst>
            </p:cNvPr>
            <p:cNvSpPr/>
            <p:nvPr/>
          </p:nvSpPr>
          <p:spPr bwMode="auto">
            <a:xfrm>
              <a:off x="7377106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A8CC3146-3E1E-8E43-AE70-71D6D2C540FA}"/>
                </a:ext>
              </a:extLst>
            </p:cNvPr>
            <p:cNvSpPr/>
            <p:nvPr/>
          </p:nvSpPr>
          <p:spPr bwMode="auto">
            <a:xfrm>
              <a:off x="7838440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sp>
        <p:nvSpPr>
          <p:cNvPr id="25627" name="Arc 25626">
            <a:extLst>
              <a:ext uri="{FF2B5EF4-FFF2-40B4-BE49-F238E27FC236}">
                <a16:creationId xmlns:a16="http://schemas.microsoft.com/office/drawing/2014/main" id="{DE5C6868-40E5-204F-AF33-730AED436957}"/>
              </a:ext>
            </a:extLst>
          </p:cNvPr>
          <p:cNvSpPr/>
          <p:nvPr/>
        </p:nvSpPr>
        <p:spPr>
          <a:xfrm>
            <a:off x="534541" y="1966992"/>
            <a:ext cx="699939" cy="2686145"/>
          </a:xfrm>
          <a:prstGeom prst="arc">
            <a:avLst>
              <a:gd name="adj1" fmla="val 5253048"/>
              <a:gd name="adj2" fmla="val 16224855"/>
            </a:avLst>
          </a:prstGeom>
          <a:ln w="28575">
            <a:solidFill>
              <a:srgbClr val="002060"/>
            </a:solidFill>
            <a:prstDash val="dash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7F55DE73-86AB-C840-AEE8-8DC05E890E37}"/>
              </a:ext>
            </a:extLst>
          </p:cNvPr>
          <p:cNvCxnSpPr>
            <a:cxnSpLocks/>
          </p:cNvCxnSpPr>
          <p:nvPr/>
        </p:nvCxnSpPr>
        <p:spPr>
          <a:xfrm>
            <a:off x="971599" y="3275692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5821E187-EE5E-1642-BA5D-1FB355C20BC8}"/>
              </a:ext>
            </a:extLst>
          </p:cNvPr>
          <p:cNvSpPr txBox="1"/>
          <p:nvPr/>
        </p:nvSpPr>
        <p:spPr>
          <a:xfrm>
            <a:off x="6318750" y="3284984"/>
            <a:ext cx="264573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9300"/>
                </a:solidFill>
              </a:rPr>
              <a:t>Inter-block synchronization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Kernel termination and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Scan on CPU, 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Launch scan kernel on GPU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Atomic operations in global memory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E856EE82-B304-C24B-96ED-40D76FF0AF53}"/>
              </a:ext>
            </a:extLst>
          </p:cNvPr>
          <p:cNvCxnSpPr>
            <a:cxnSpLocks/>
          </p:cNvCxnSpPr>
          <p:nvPr/>
        </p:nvCxnSpPr>
        <p:spPr>
          <a:xfrm>
            <a:off x="971600" y="4509120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36">
            <a:extLst>
              <a:ext uri="{FF2B5EF4-FFF2-40B4-BE49-F238E27FC236}">
                <a16:creationId xmlns:a16="http://schemas.microsoft.com/office/drawing/2014/main" id="{D3EB6D78-7154-9B43-86CD-F7737633B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593" y="5391787"/>
            <a:ext cx="5854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</a:t>
            </a:r>
          </a:p>
        </p:txBody>
      </p: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CE427D08-5716-E44D-9580-F89977D07887}"/>
              </a:ext>
            </a:extLst>
          </p:cNvPr>
          <p:cNvGrpSpPr/>
          <p:nvPr/>
        </p:nvGrpSpPr>
        <p:grpSpPr>
          <a:xfrm>
            <a:off x="928688" y="4664705"/>
            <a:ext cx="7385364" cy="684000"/>
            <a:chOff x="928688" y="4664705"/>
            <a:chExt cx="7385364" cy="684000"/>
          </a:xfrm>
        </p:grpSpPr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4032CBDE-BCAA-7543-BE4C-94F6F5881DE0}"/>
                </a:ext>
              </a:extLst>
            </p:cNvPr>
            <p:cNvSpPr/>
            <p:nvPr/>
          </p:nvSpPr>
          <p:spPr bwMode="auto">
            <a:xfrm>
              <a:off x="139001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7254F6D2-7EED-C84C-9ADF-DEED564BDDCE}"/>
                </a:ext>
              </a:extLst>
            </p:cNvPr>
            <p:cNvSpPr/>
            <p:nvPr/>
          </p:nvSpPr>
          <p:spPr bwMode="auto">
            <a:xfrm>
              <a:off x="185134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2A6E3C85-D3D5-2949-A757-8E9B0143F1A5}"/>
                </a:ext>
              </a:extLst>
            </p:cNvPr>
            <p:cNvSpPr/>
            <p:nvPr/>
          </p:nvSpPr>
          <p:spPr bwMode="auto">
            <a:xfrm>
              <a:off x="231266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230BB85A-6CB7-5E4E-B733-DAA7433E3A51}"/>
                </a:ext>
              </a:extLst>
            </p:cNvPr>
            <p:cNvSpPr/>
            <p:nvPr/>
          </p:nvSpPr>
          <p:spPr bwMode="auto">
            <a:xfrm>
              <a:off x="277399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A59F5595-CDAD-FA46-9354-D51EB20502C6}"/>
                </a:ext>
              </a:extLst>
            </p:cNvPr>
            <p:cNvSpPr/>
            <p:nvPr/>
          </p:nvSpPr>
          <p:spPr bwMode="auto">
            <a:xfrm>
              <a:off x="3235323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2F0F8320-4CB9-4940-8566-9A9A58DBA316}"/>
                </a:ext>
              </a:extLst>
            </p:cNvPr>
            <p:cNvSpPr/>
            <p:nvPr/>
          </p:nvSpPr>
          <p:spPr bwMode="auto">
            <a:xfrm>
              <a:off x="369665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F24DD6C5-0C78-F744-AD84-CF3442762667}"/>
                </a:ext>
              </a:extLst>
            </p:cNvPr>
            <p:cNvSpPr/>
            <p:nvPr/>
          </p:nvSpPr>
          <p:spPr bwMode="auto">
            <a:xfrm>
              <a:off x="4157977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A97712E7-F387-D245-A3EE-ECCDABC07F93}"/>
                </a:ext>
              </a:extLst>
            </p:cNvPr>
            <p:cNvSpPr/>
            <p:nvPr/>
          </p:nvSpPr>
          <p:spPr bwMode="auto">
            <a:xfrm>
              <a:off x="4619304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9AE027D0-F98C-8E4C-8352-1ED3C18A0175}"/>
                </a:ext>
              </a:extLst>
            </p:cNvPr>
            <p:cNvSpPr/>
            <p:nvPr/>
          </p:nvSpPr>
          <p:spPr bwMode="auto">
            <a:xfrm>
              <a:off x="5080631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41A03116-B943-FF47-9E5C-695C36639F45}"/>
                </a:ext>
              </a:extLst>
            </p:cNvPr>
            <p:cNvSpPr/>
            <p:nvPr/>
          </p:nvSpPr>
          <p:spPr bwMode="auto">
            <a:xfrm>
              <a:off x="554195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D5349D43-01F4-3748-838A-9B3CAADC2F2C}"/>
                </a:ext>
              </a:extLst>
            </p:cNvPr>
            <p:cNvSpPr/>
            <p:nvPr/>
          </p:nvSpPr>
          <p:spPr bwMode="auto">
            <a:xfrm>
              <a:off x="600328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967A1B61-7EF9-824D-877E-F8A4862264FA}"/>
                </a:ext>
              </a:extLst>
            </p:cNvPr>
            <p:cNvSpPr/>
            <p:nvPr/>
          </p:nvSpPr>
          <p:spPr bwMode="auto">
            <a:xfrm>
              <a:off x="646461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CA86CE06-7E3E-4B4C-9F56-893806431B8D}"/>
                </a:ext>
              </a:extLst>
            </p:cNvPr>
            <p:cNvSpPr/>
            <p:nvPr/>
          </p:nvSpPr>
          <p:spPr bwMode="auto">
            <a:xfrm>
              <a:off x="692593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8797FFF0-FA58-6A4B-B1C2-F6CD9DDA840D}"/>
                </a:ext>
              </a:extLst>
            </p:cNvPr>
            <p:cNvSpPr/>
            <p:nvPr/>
          </p:nvSpPr>
          <p:spPr bwMode="auto">
            <a:xfrm>
              <a:off x="738726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5E6675CA-3AB4-6D4E-97C0-00B88AFAE266}"/>
                </a:ext>
              </a:extLst>
            </p:cNvPr>
            <p:cNvSpPr/>
            <p:nvPr/>
          </p:nvSpPr>
          <p:spPr bwMode="auto">
            <a:xfrm>
              <a:off x="92868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456BC7CB-94BB-E443-8DB8-D03B3F3CF9EE}"/>
                </a:ext>
              </a:extLst>
            </p:cNvPr>
            <p:cNvSpPr/>
            <p:nvPr/>
          </p:nvSpPr>
          <p:spPr bwMode="auto">
            <a:xfrm>
              <a:off x="784860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96DBEA7F-0EB4-264B-9C03-895834DD5586}"/>
                </a:ext>
              </a:extLst>
            </p:cNvPr>
            <p:cNvSpPr/>
            <p:nvPr/>
          </p:nvSpPr>
          <p:spPr>
            <a:xfrm>
              <a:off x="936940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81C3F93F-A007-D940-8E57-44C17B1062FB}"/>
                </a:ext>
              </a:extLst>
            </p:cNvPr>
            <p:cNvSpPr/>
            <p:nvPr/>
          </p:nvSpPr>
          <p:spPr>
            <a:xfrm>
              <a:off x="2764152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1C9C6E4F-7960-EB47-B3A1-7E479A1CC77B}"/>
                </a:ext>
              </a:extLst>
            </p:cNvPr>
            <p:cNvSpPr/>
            <p:nvPr/>
          </p:nvSpPr>
          <p:spPr>
            <a:xfrm>
              <a:off x="4615177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1AD5DB02-9232-5246-83A5-3AD90BF56B28}"/>
                </a:ext>
              </a:extLst>
            </p:cNvPr>
            <p:cNvSpPr/>
            <p:nvPr/>
          </p:nvSpPr>
          <p:spPr>
            <a:xfrm>
              <a:off x="6452460" y="4664705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41" name="TextBox 136">
            <a:extLst>
              <a:ext uri="{FF2B5EF4-FFF2-40B4-BE49-F238E27FC236}">
                <a16:creationId xmlns:a16="http://schemas.microsoft.com/office/drawing/2014/main" id="{71C8A29E-7728-2540-A70F-03403F8A5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4293096"/>
            <a:ext cx="1912703" cy="369332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Per-block Scan</a:t>
            </a:r>
          </a:p>
        </p:txBody>
      </p:sp>
    </p:spTree>
    <p:extLst>
      <p:ext uri="{BB962C8B-B14F-4D97-AF65-F5344CB8AC3E}">
        <p14:creationId xmlns:p14="http://schemas.microsoft.com/office/powerpoint/2010/main" val="136676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170" grpId="0" animBg="1"/>
      <p:bldP spid="171" grpId="0" animBg="1"/>
      <p:bldP spid="172" grpId="0" animBg="1"/>
      <p:bldP spid="25627" grpId="0" animBg="1"/>
      <p:bldP spid="159" grpId="0"/>
      <p:bldP spid="24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RSS: Global Memory Accesses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735888" cy="5472608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Reduce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First kernel reads </a:t>
            </a:r>
            <a:r>
              <a:rPr lang="en-US" altLang="ja-JP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input array (N elements)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writes per-block reduction</a:t>
            </a:r>
            <a:r>
              <a:rPr lang="en-US" altLang="ja-JP" dirty="0">
                <a:ea typeface="ＭＳ Ｐゴシック" panose="020B0600070205080204" pitchFamily="34" charset="-128"/>
              </a:rPr>
              <a:t> (N / BLOCK_SIZE elements)</a:t>
            </a:r>
          </a:p>
          <a:p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Scan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Second kernel reads and writes N / BLOCK_SIZE elements </a:t>
            </a:r>
          </a:p>
          <a:p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Scan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Third kernel reads </a:t>
            </a:r>
            <a:r>
              <a:rPr lang="en-US" altLang="ja-JP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input array (N elements)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scan partial sums (N / BLOCK_SIZE elements), and writes </a:t>
            </a:r>
            <a:r>
              <a:rPr lang="en-US" altLang="ja-JP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output (N elements)</a:t>
            </a:r>
          </a:p>
          <a:p>
            <a:r>
              <a:rPr lang="en-US" altLang="ja-JP" dirty="0">
                <a:solidFill>
                  <a:srgbClr val="C00000"/>
                </a:solidFill>
                <a:ea typeface="ＭＳ Ｐゴシック" panose="020B0600070205080204" pitchFamily="34" charset="-128"/>
              </a:rPr>
              <a:t>3N elements </a:t>
            </a:r>
            <a:r>
              <a:rPr lang="en-US" altLang="ja-JP" dirty="0">
                <a:ea typeface="ＭＳ Ｐゴシック" panose="020B0600070205080204" pitchFamily="34" charset="-128"/>
              </a:rPr>
              <a:t>are read/written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41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AA6E91-46D8-0743-ACA9-9E65DC236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7734" y="4095320"/>
            <a:ext cx="3558762" cy="221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2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C0CC3-C2D1-5544-825C-6FF033D7F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SSA vs. RSS in a FGMT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74A1C-532A-F848-96FE-DD611BD6D8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01296" cy="5472608"/>
          </a:xfrm>
        </p:spPr>
        <p:txBody>
          <a:bodyPr/>
          <a:lstStyle/>
          <a:p>
            <a:r>
              <a:rPr lang="en-US" dirty="0"/>
              <a:t>UPMEM </a:t>
            </a:r>
            <a:r>
              <a:rPr lang="en-US" dirty="0">
                <a:solidFill>
                  <a:srgbClr val="0070C0"/>
                </a:solidFill>
              </a:rPr>
              <a:t>Processing-in-Memory cores are fine-grained multithreaded</a:t>
            </a:r>
          </a:p>
          <a:p>
            <a:r>
              <a:rPr lang="en-US" dirty="0"/>
              <a:t>Threads (called </a:t>
            </a:r>
            <a:r>
              <a:rPr lang="en-US" i="1" dirty="0" err="1"/>
              <a:t>tasklets</a:t>
            </a:r>
            <a:r>
              <a:rPr lang="en-US" dirty="0"/>
              <a:t>) can use </a:t>
            </a:r>
            <a:r>
              <a:rPr lang="en-US" dirty="0">
                <a:solidFill>
                  <a:srgbClr val="00B050"/>
                </a:solidFill>
              </a:rPr>
              <a:t>handshakes </a:t>
            </a:r>
            <a:r>
              <a:rPr lang="en-US" dirty="0"/>
              <a:t>to communicate pairs of </a:t>
            </a:r>
            <a:r>
              <a:rPr lang="en-US" dirty="0" err="1"/>
              <a:t>tasklets</a:t>
            </a:r>
            <a:r>
              <a:rPr lang="en-US" dirty="0"/>
              <a:t> and </a:t>
            </a:r>
            <a:r>
              <a:rPr lang="en-US" dirty="0">
                <a:solidFill>
                  <a:srgbClr val="C00000"/>
                </a:solidFill>
              </a:rPr>
              <a:t>barriers</a:t>
            </a:r>
            <a:r>
              <a:rPr lang="en-US" dirty="0"/>
              <a:t> to synchronize all </a:t>
            </a:r>
            <a:r>
              <a:rPr lang="en-US" dirty="0" err="1"/>
              <a:t>tasklets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91D89-5631-AC49-BAAC-19F3C9D414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42</a:t>
            </a:fld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FF1802-99BB-5B42-9C10-7522D63B5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758" y="2734697"/>
            <a:ext cx="5021242" cy="983945"/>
          </a:xfrm>
          <a:prstGeom prst="rect">
            <a:avLst/>
          </a:prstGeom>
        </p:spPr>
      </p:pic>
      <p:sp>
        <p:nvSpPr>
          <p:cNvPr id="9" name="TextBox 610">
            <a:extLst>
              <a:ext uri="{FF2B5EF4-FFF2-40B4-BE49-F238E27FC236}">
                <a16:creationId xmlns:a16="http://schemas.microsoft.com/office/drawing/2014/main" id="{DF98D127-EB4F-2D45-8040-AB2E0013D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2909" y="3686835"/>
            <a:ext cx="22799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1000" dirty="0">
                <a:solidFill>
                  <a:srgbClr val="0000FF"/>
                </a:solidFill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endParaRPr lang="en-US" sz="10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74292C6-43AF-EB41-BA24-98906ABB9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0296" y="4000742"/>
            <a:ext cx="3418128" cy="2308578"/>
          </a:xfrm>
          <a:prstGeom prst="rect">
            <a:avLst/>
          </a:prstGeom>
        </p:spPr>
      </p:pic>
      <p:sp>
        <p:nvSpPr>
          <p:cNvPr id="11" name="TextBox 610">
            <a:extLst>
              <a:ext uri="{FF2B5EF4-FFF2-40B4-BE49-F238E27FC236}">
                <a16:creationId xmlns:a16="http://schemas.microsoft.com/office/drawing/2014/main" id="{4410D789-DFF3-3145-9578-CD75B3570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104" y="5755322"/>
            <a:ext cx="370790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1000" dirty="0">
                <a:cs typeface="Arial" panose="020B0604020202020204" pitchFamily="34" charset="0"/>
              </a:rPr>
              <a:t>Processing-in-Memory Course</a:t>
            </a:r>
          </a:p>
          <a:p>
            <a:r>
              <a:rPr lang="en-US" sz="1000" dirty="0">
                <a:cs typeface="Arial" panose="020B0604020202020204" pitchFamily="34" charset="0"/>
              </a:rPr>
              <a:t>Lecture 2: Real-world PIM: UPMEM PIM (Spring 2022)</a:t>
            </a:r>
            <a:endParaRPr lang="en-US" altLang="en-US" sz="1000" dirty="0">
              <a:solidFill>
                <a:srgbClr val="996600"/>
              </a:solidFill>
              <a:cs typeface="Arial" panose="020B0604020202020204" pitchFamily="34" charset="0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FF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https://youtu.be/6dwV_RBjK2c</a:t>
            </a:r>
            <a:endParaRPr lang="en-US" altLang="en-US" sz="1000" dirty="0">
              <a:solidFill>
                <a:srgbClr val="0000FF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54D48D2-E9FD-C140-88E6-6B7EDE4891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585" y="2924944"/>
            <a:ext cx="3696942" cy="2779200"/>
          </a:xfrm>
          <a:prstGeom prst="rect">
            <a:avLst/>
          </a:prstGeom>
          <a:ln>
            <a:solidFill>
              <a:schemeClr val="accent3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57374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"/>
            <a:ext cx="8037500" cy="908720"/>
          </a:xfrm>
        </p:spPr>
        <p:txBody>
          <a:bodyPr/>
          <a:lstStyle/>
          <a:p>
            <a:r>
              <a:rPr lang="en-US" dirty="0"/>
              <a:t>Reduction with Warp Shuffle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8081" y="908720"/>
            <a:ext cx="70078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__global__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void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reduce_kernel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input,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N) {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segment 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segment + 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Load data to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__shared__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input[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 input[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Reduction tree in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BLOCK_DIM/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&gt; WARP_SIZE; stride /=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&lt; stride)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stride];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Reduction tree with shuffle instructions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sum;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&lt; WARP_SIZE)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sum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WARP_SIZE];</a:t>
            </a:r>
          </a:p>
          <a:p>
            <a:endParaRPr lang="en-US" sz="1100" dirty="0">
              <a:solidFill>
                <a:srgbClr val="BFBF00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        for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WARP_SIZE/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&gt;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/=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sum +=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shfl_down_sync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0xffffffff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, sum, stride);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Store partial sum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sum;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  <a:endParaRPr lang="en-US" sz="1100" dirty="0"/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03F6E656-23FA-4C47-9EAF-BA3D62EC9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BA7CEB4-039F-D749-9B8B-7625245F20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87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908720"/>
          </a:xfrm>
        </p:spPr>
        <p:txBody>
          <a:bodyPr>
            <a:normAutofit/>
          </a:bodyPr>
          <a:lstStyle/>
          <a:p>
            <a:r>
              <a:rPr lang="en-US" dirty="0"/>
              <a:t>Warp Reduce Functions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EE87B388-D9F7-3F46-870B-50AC3FA429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360EADBC-2E8E-5343-BCDF-0BDCE2D33F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908720"/>
            <a:ext cx="8784976" cy="5184576"/>
          </a:xfrm>
        </p:spPr>
        <p:txBody>
          <a:bodyPr>
            <a:normAutofit/>
          </a:bodyPr>
          <a:lstStyle/>
          <a:p>
            <a:r>
              <a:rPr lang="en-US" sz="2200" dirty="0"/>
              <a:t>Ampere (cc 8.x) adds </a:t>
            </a:r>
            <a:r>
              <a:rPr lang="en-US" sz="2200" dirty="0">
                <a:solidFill>
                  <a:srgbClr val="00B050"/>
                </a:solidFill>
              </a:rPr>
              <a:t>native support for warp-wide reduction </a:t>
            </a:r>
            <a:r>
              <a:rPr lang="en-US" sz="2200" dirty="0"/>
              <a:t>operations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1B8CE8-A110-E94E-8D19-665368A8DB37}"/>
              </a:ext>
            </a:extLst>
          </p:cNvPr>
          <p:cNvSpPr txBox="1"/>
          <p:nvPr/>
        </p:nvSpPr>
        <p:spPr>
          <a:xfrm>
            <a:off x="251520" y="6453336"/>
            <a:ext cx="76328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https://docs.nvidia.com/cuda/cuda-c-programming-guide/index.html#warp-reduce-functions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4E1E3C9-EDB0-D44B-A830-0E1539CA9D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2" y="2021665"/>
            <a:ext cx="9036496" cy="378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5276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"/>
            <a:ext cx="8037500" cy="908720"/>
          </a:xfrm>
        </p:spPr>
        <p:txBody>
          <a:bodyPr/>
          <a:lstStyle/>
          <a:p>
            <a:r>
              <a:rPr lang="en-US" dirty="0"/>
              <a:t>Reduction with Warp Shuffle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8081" y="908720"/>
            <a:ext cx="70078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__global__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void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reduce_kernel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input,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N) {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segment 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segment + 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Load data to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__shared__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input[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 input[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Reduction tree in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BLOCK_DIM/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&gt; WARP_SIZE; stride /=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&lt; stride)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stride];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Reduction tree with shuffle instructions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sum;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&lt; WARP_SIZE)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sum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WARP_SIZE];</a:t>
            </a:r>
          </a:p>
          <a:p>
            <a:endParaRPr lang="en-US" sz="1100" dirty="0">
              <a:solidFill>
                <a:srgbClr val="BFBF00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        for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WARP_SIZE/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&gt;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/=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sum +=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shfl_down_sync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0xffffffff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, sum, stride);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Store partial sum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sum;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  <a:endParaRPr lang="en-US" sz="1100" dirty="0"/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03F6E656-23FA-4C47-9EAF-BA3D62EC9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BA7CEB4-039F-D749-9B8B-7625245F20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80F9A7-91AF-AB4A-A5DC-099BCDA4BCE2}"/>
              </a:ext>
            </a:extLst>
          </p:cNvPr>
          <p:cNvSpPr/>
          <p:nvPr/>
        </p:nvSpPr>
        <p:spPr>
          <a:xfrm>
            <a:off x="1691680" y="4725144"/>
            <a:ext cx="5760640" cy="64807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8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"/>
            <a:ext cx="8037500" cy="908720"/>
          </a:xfrm>
        </p:spPr>
        <p:txBody>
          <a:bodyPr/>
          <a:lstStyle/>
          <a:p>
            <a:r>
              <a:rPr lang="en-US" dirty="0"/>
              <a:t>Reduction with Warp Reduce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8081" y="908720"/>
            <a:ext cx="70078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__global__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void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reduce_kernel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* input,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*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partialSums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,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unsigned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N)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unsigned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segment =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2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*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blockDim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*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blockIdx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unsigned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= segment +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threadIdx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// Load data to shared memory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__shared__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input_s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[BLOCK_DIM];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input_s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[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threadIdx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] = input[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] + input[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+ BLOCK_DIM];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__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syncthreads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();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// Reduction tree in shared memory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for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unsigned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stride = BLOCK_DIM/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2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; stride &gt; WARP_SIZE; stride /=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2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(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threadIdx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&lt; stride)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       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input_s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[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threadIdx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] +=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input_s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[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threadIdx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+ stride];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    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    __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syncthreads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();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// Reduction with warp reduce instruction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sum;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(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threadIdx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&lt; WARP_SIZE)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    sum =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input_s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[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threadIdx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] +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input_s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[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threadIdx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+ WARP_SIZE];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BFBF00"/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// Warp reduce intrinsic for cc 8.0 or higher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BFBF00"/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    sum = __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reduce_add_sync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(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0xffffffff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, sum);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BFBF00"/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ucida Console" panose="020B0609040504020204" pitchFamily="49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// Store partial sum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if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(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threadIdx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==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BFBF00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0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) {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   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partialSums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[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BFBF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blockIdx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.x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] = sum;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    }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Console" panose="020B0609040504020204" pitchFamily="49" charset="0"/>
                <a:ea typeface="+mn-ea"/>
                <a:cs typeface="+mn-cs"/>
              </a:rPr>
              <a:t>}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BA7CEB4-039F-D749-9B8B-7625245F20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80F9A7-91AF-AB4A-A5DC-099BCDA4BCE2}"/>
              </a:ext>
            </a:extLst>
          </p:cNvPr>
          <p:cNvSpPr/>
          <p:nvPr/>
        </p:nvSpPr>
        <p:spPr>
          <a:xfrm>
            <a:off x="1691680" y="4725144"/>
            <a:ext cx="5760640" cy="64807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901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9B3DF-8945-4B49-B419-09CBFBB65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Reduction with a Configurable Crossbar (I)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9CF605-53D5-514F-AAA4-BF5D7002F9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47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98F64B-A667-3346-8225-F9FFDD27E387}"/>
              </a:ext>
            </a:extLst>
          </p:cNvPr>
          <p:cNvSpPr txBox="1"/>
          <p:nvPr/>
        </p:nvSpPr>
        <p:spPr>
          <a:xfrm>
            <a:off x="192954" y="6453336"/>
            <a:ext cx="784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Lindholm, "Reduction Operations in a Synchronous Parallel Thread Processing System with Disabled Execution Threads," US8200940B1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8101CA-37EF-024C-885F-9D283E9B5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91" y="2080754"/>
            <a:ext cx="3435613" cy="3292462"/>
          </a:xfrm>
          <a:prstGeom prst="rect">
            <a:avLst/>
          </a:prstGeom>
        </p:spPr>
      </p:pic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942C33F3-A75C-8845-8B4B-8D7898696543}"/>
              </a:ext>
            </a:extLst>
          </p:cNvPr>
          <p:cNvSpPr txBox="1">
            <a:spLocks/>
          </p:cNvSpPr>
          <p:nvPr/>
        </p:nvSpPr>
        <p:spPr>
          <a:xfrm>
            <a:off x="251520" y="908720"/>
            <a:ext cx="8784976" cy="518457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kern="0" dirty="0"/>
              <a:t>A </a:t>
            </a:r>
            <a:r>
              <a:rPr lang="en-US" sz="2200" kern="0" dirty="0">
                <a:solidFill>
                  <a:srgbClr val="0070C0"/>
                </a:solidFill>
              </a:rPr>
              <a:t>crossbar unit </a:t>
            </a:r>
            <a:r>
              <a:rPr lang="en-US" sz="2200" kern="0" dirty="0"/>
              <a:t>connects local register file and processing engines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B65E8B-DDB7-F74D-8051-9CC7ECB97458}"/>
              </a:ext>
            </a:extLst>
          </p:cNvPr>
          <p:cNvSpPr/>
          <p:nvPr/>
        </p:nvSpPr>
        <p:spPr>
          <a:xfrm>
            <a:off x="1144302" y="3275539"/>
            <a:ext cx="2109643" cy="316157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28FB10D-5C5C-AD4E-BB0A-7EB56E3BA191}"/>
              </a:ext>
            </a:extLst>
          </p:cNvPr>
          <p:cNvGrpSpPr/>
          <p:nvPr/>
        </p:nvGrpSpPr>
        <p:grpSpPr>
          <a:xfrm>
            <a:off x="3939602" y="2625266"/>
            <a:ext cx="4914900" cy="2552700"/>
            <a:chOff x="3939602" y="2625266"/>
            <a:chExt cx="4914900" cy="25527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07CEC24-F831-9241-A9AE-69C5BA177B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39602" y="2625266"/>
              <a:ext cx="4914900" cy="2552700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9ACEDC4-489C-744F-8448-8494893158BC}"/>
                </a:ext>
              </a:extLst>
            </p:cNvPr>
            <p:cNvSpPr/>
            <p:nvPr/>
          </p:nvSpPr>
          <p:spPr>
            <a:xfrm>
              <a:off x="4138756" y="3312610"/>
              <a:ext cx="4568639" cy="1185249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B4CF2E0-7142-F64D-82CA-12C6314D3368}"/>
              </a:ext>
            </a:extLst>
          </p:cNvPr>
          <p:cNvSpPr/>
          <p:nvPr/>
        </p:nvSpPr>
        <p:spPr>
          <a:xfrm>
            <a:off x="4319988" y="3773929"/>
            <a:ext cx="2764553" cy="550936"/>
          </a:xfrm>
          <a:prstGeom prst="rect">
            <a:avLst/>
          </a:prstGeom>
          <a:solidFill>
            <a:srgbClr val="0070C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B1E301C-99E1-4046-ADD2-229DE6037D1E}"/>
              </a:ext>
            </a:extLst>
          </p:cNvPr>
          <p:cNvSpPr/>
          <p:nvPr/>
        </p:nvSpPr>
        <p:spPr>
          <a:xfrm>
            <a:off x="7515407" y="3733240"/>
            <a:ext cx="1002518" cy="649290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5EBAD17-C863-F643-9D1C-DEB1023F93B4}"/>
              </a:ext>
            </a:extLst>
          </p:cNvPr>
          <p:cNvGrpSpPr/>
          <p:nvPr/>
        </p:nvGrpSpPr>
        <p:grpSpPr>
          <a:xfrm>
            <a:off x="3937409" y="2204864"/>
            <a:ext cx="4914900" cy="3568700"/>
            <a:chOff x="-223339" y="2674938"/>
            <a:chExt cx="4914900" cy="356870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9D83C2D-8D2D-BC47-AB48-FB5B26F255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23339" y="2674938"/>
              <a:ext cx="4914900" cy="3568700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5378109-0946-594F-B45E-5F984B36B26D}"/>
                </a:ext>
              </a:extLst>
            </p:cNvPr>
            <p:cNvSpPr/>
            <p:nvPr/>
          </p:nvSpPr>
          <p:spPr>
            <a:xfrm>
              <a:off x="-50072" y="3391341"/>
              <a:ext cx="4572757" cy="1906061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A8DF1B7-ACBB-404C-B13E-C9F3E848B17E}"/>
                </a:ext>
              </a:extLst>
            </p:cNvPr>
            <p:cNvSpPr/>
            <p:nvPr/>
          </p:nvSpPr>
          <p:spPr>
            <a:xfrm>
              <a:off x="221664" y="3852189"/>
              <a:ext cx="2678055" cy="550936"/>
            </a:xfrm>
            <a:prstGeom prst="rect">
              <a:avLst/>
            </a:prstGeom>
            <a:solidFill>
              <a:srgbClr val="0070C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EA6CE62-9B84-474D-A08E-6CA030C14530}"/>
                </a:ext>
              </a:extLst>
            </p:cNvPr>
            <p:cNvSpPr/>
            <p:nvPr/>
          </p:nvSpPr>
          <p:spPr>
            <a:xfrm>
              <a:off x="3334705" y="3811500"/>
              <a:ext cx="981922" cy="649290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610A7C66-656B-354C-A0C7-EBF78C4A510A}"/>
              </a:ext>
            </a:extLst>
          </p:cNvPr>
          <p:cNvSpPr/>
          <p:nvPr/>
        </p:nvSpPr>
        <p:spPr>
          <a:xfrm>
            <a:off x="4386531" y="4135877"/>
            <a:ext cx="2678055" cy="550936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7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2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9B3DF-8945-4B49-B419-09CBFBB65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Reduction with a Configurable Crossbar (II)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9CF605-53D5-514F-AAA4-BF5D7002F9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48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98F64B-A667-3346-8225-F9FFDD27E387}"/>
              </a:ext>
            </a:extLst>
          </p:cNvPr>
          <p:cNvSpPr txBox="1"/>
          <p:nvPr/>
        </p:nvSpPr>
        <p:spPr>
          <a:xfrm>
            <a:off x="192954" y="6453336"/>
            <a:ext cx="784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Lindholm, "Reduction Operations in a Synchronous Parallel Thread Processing System with Disabled Execution Threads," US8200940B1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35B1AD-B7A9-3443-8350-1896CCE60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748913" y="264807"/>
            <a:ext cx="5355638" cy="6787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8F310D-C434-174C-B235-A28A41A2D7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04" y="980728"/>
            <a:ext cx="1681200" cy="122071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AEA6FED-F311-3B40-8582-F6EA7D4257F8}"/>
              </a:ext>
            </a:extLst>
          </p:cNvPr>
          <p:cNvSpPr/>
          <p:nvPr/>
        </p:nvSpPr>
        <p:spPr>
          <a:xfrm>
            <a:off x="2790850" y="1415951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3FE6480-5868-3A47-A039-3797F24455D5}"/>
              </a:ext>
            </a:extLst>
          </p:cNvPr>
          <p:cNvSpPr/>
          <p:nvPr/>
        </p:nvSpPr>
        <p:spPr>
          <a:xfrm>
            <a:off x="3092475" y="1415951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B3D2AF-B358-6B42-A0BD-4AF068F88BDE}"/>
              </a:ext>
            </a:extLst>
          </p:cNvPr>
          <p:cNvSpPr/>
          <p:nvPr/>
        </p:nvSpPr>
        <p:spPr>
          <a:xfrm>
            <a:off x="3394100" y="1419126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1666C0-2E3F-4C42-B964-8D7CC931F18D}"/>
              </a:ext>
            </a:extLst>
          </p:cNvPr>
          <p:cNvSpPr/>
          <p:nvPr/>
        </p:nvSpPr>
        <p:spPr>
          <a:xfrm>
            <a:off x="3695725" y="1419126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729702-F5CA-6144-BC81-AB93A6F9FBBA}"/>
              </a:ext>
            </a:extLst>
          </p:cNvPr>
          <p:cNvSpPr/>
          <p:nvPr/>
        </p:nvSpPr>
        <p:spPr>
          <a:xfrm>
            <a:off x="3994175" y="1415951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DF97F63-ADC1-FE41-A0E4-EFAF761898FE}"/>
              </a:ext>
            </a:extLst>
          </p:cNvPr>
          <p:cNvSpPr/>
          <p:nvPr/>
        </p:nvSpPr>
        <p:spPr>
          <a:xfrm>
            <a:off x="4295800" y="1415951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7F5D9F4-DD3D-F344-B3FE-321410546CBF}"/>
              </a:ext>
            </a:extLst>
          </p:cNvPr>
          <p:cNvSpPr/>
          <p:nvPr/>
        </p:nvSpPr>
        <p:spPr>
          <a:xfrm>
            <a:off x="4597425" y="1412776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59405B9-04A8-5F44-8194-149505E25DDE}"/>
              </a:ext>
            </a:extLst>
          </p:cNvPr>
          <p:cNvSpPr/>
          <p:nvPr/>
        </p:nvSpPr>
        <p:spPr>
          <a:xfrm>
            <a:off x="4899050" y="1412776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BC652BE-91FC-A848-A1BE-DBDB4BE40C8D}"/>
              </a:ext>
            </a:extLst>
          </p:cNvPr>
          <p:cNvSpPr/>
          <p:nvPr/>
        </p:nvSpPr>
        <p:spPr>
          <a:xfrm>
            <a:off x="5194325" y="1409601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EF54933-B91A-F74C-A3BD-689826DAA42D}"/>
              </a:ext>
            </a:extLst>
          </p:cNvPr>
          <p:cNvSpPr/>
          <p:nvPr/>
        </p:nvSpPr>
        <p:spPr>
          <a:xfrm>
            <a:off x="5495950" y="1409601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F0609ED-0C94-FC48-A3DF-B48B4FB88E74}"/>
              </a:ext>
            </a:extLst>
          </p:cNvPr>
          <p:cNvSpPr/>
          <p:nvPr/>
        </p:nvSpPr>
        <p:spPr>
          <a:xfrm>
            <a:off x="5797575" y="1412776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57E30AE-50FF-8A4E-9DE7-E64A0E85024F}"/>
              </a:ext>
            </a:extLst>
          </p:cNvPr>
          <p:cNvSpPr/>
          <p:nvPr/>
        </p:nvSpPr>
        <p:spPr>
          <a:xfrm>
            <a:off x="6099200" y="1412776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908DDFD-3B08-9B40-983C-778100C9508D}"/>
              </a:ext>
            </a:extLst>
          </p:cNvPr>
          <p:cNvSpPr/>
          <p:nvPr/>
        </p:nvSpPr>
        <p:spPr>
          <a:xfrm>
            <a:off x="6397650" y="1409601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E6DC590-6522-FD4B-9982-9D21605C20A5}"/>
              </a:ext>
            </a:extLst>
          </p:cNvPr>
          <p:cNvSpPr/>
          <p:nvPr/>
        </p:nvSpPr>
        <p:spPr>
          <a:xfrm>
            <a:off x="6699275" y="1409601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15A6917-2FD4-1D45-AC24-DE73DEC15003}"/>
              </a:ext>
            </a:extLst>
          </p:cNvPr>
          <p:cNvSpPr/>
          <p:nvPr/>
        </p:nvSpPr>
        <p:spPr>
          <a:xfrm>
            <a:off x="7000900" y="1406426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9C58C18-1A13-1F4D-A728-2C4849DB960A}"/>
              </a:ext>
            </a:extLst>
          </p:cNvPr>
          <p:cNvSpPr/>
          <p:nvPr/>
        </p:nvSpPr>
        <p:spPr>
          <a:xfrm>
            <a:off x="7302525" y="1406426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FF294A6-5053-8440-AE32-71EA044406A6}"/>
              </a:ext>
            </a:extLst>
          </p:cNvPr>
          <p:cNvSpPr/>
          <p:nvPr/>
        </p:nvSpPr>
        <p:spPr>
          <a:xfrm>
            <a:off x="2793620" y="3757369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F166B07-BECA-5A42-8C3F-71DEB4DBB6CA}"/>
              </a:ext>
            </a:extLst>
          </p:cNvPr>
          <p:cNvSpPr/>
          <p:nvPr/>
        </p:nvSpPr>
        <p:spPr>
          <a:xfrm>
            <a:off x="3095245" y="3757369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FFA96B0-FD72-4048-875C-6A0A661B6978}"/>
              </a:ext>
            </a:extLst>
          </p:cNvPr>
          <p:cNvSpPr/>
          <p:nvPr/>
        </p:nvSpPr>
        <p:spPr>
          <a:xfrm>
            <a:off x="3396870" y="3760544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37C07E9-4C71-8E4E-A338-7656D1444ABD}"/>
              </a:ext>
            </a:extLst>
          </p:cNvPr>
          <p:cNvSpPr/>
          <p:nvPr/>
        </p:nvSpPr>
        <p:spPr>
          <a:xfrm>
            <a:off x="3698495" y="3760544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6FD4253-1117-9D41-9739-CFD9A407429B}"/>
              </a:ext>
            </a:extLst>
          </p:cNvPr>
          <p:cNvSpPr/>
          <p:nvPr/>
        </p:nvSpPr>
        <p:spPr>
          <a:xfrm>
            <a:off x="3996945" y="3757369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C0EE428-CB17-D247-AAA1-4F9C197D867C}"/>
              </a:ext>
            </a:extLst>
          </p:cNvPr>
          <p:cNvSpPr/>
          <p:nvPr/>
        </p:nvSpPr>
        <p:spPr>
          <a:xfrm>
            <a:off x="4298570" y="3757369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CD856B6-5453-AE48-A9C4-6D8C41BFCC40}"/>
              </a:ext>
            </a:extLst>
          </p:cNvPr>
          <p:cNvSpPr/>
          <p:nvPr/>
        </p:nvSpPr>
        <p:spPr>
          <a:xfrm>
            <a:off x="4600195" y="3754194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AF5360F-2073-664D-A007-CABD6A27700A}"/>
              </a:ext>
            </a:extLst>
          </p:cNvPr>
          <p:cNvSpPr/>
          <p:nvPr/>
        </p:nvSpPr>
        <p:spPr>
          <a:xfrm>
            <a:off x="4901820" y="3754194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50BFF21-1A3F-7547-9BB3-85DA1ACC8EDA}"/>
              </a:ext>
            </a:extLst>
          </p:cNvPr>
          <p:cNvSpPr/>
          <p:nvPr/>
        </p:nvSpPr>
        <p:spPr>
          <a:xfrm>
            <a:off x="5197095" y="3751019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D03FF4-69F2-B443-85BC-FC484883141E}"/>
              </a:ext>
            </a:extLst>
          </p:cNvPr>
          <p:cNvSpPr/>
          <p:nvPr/>
        </p:nvSpPr>
        <p:spPr>
          <a:xfrm>
            <a:off x="5498720" y="3751019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31F4D57-06B6-DF48-AA6F-D9004041C503}"/>
              </a:ext>
            </a:extLst>
          </p:cNvPr>
          <p:cNvSpPr/>
          <p:nvPr/>
        </p:nvSpPr>
        <p:spPr>
          <a:xfrm>
            <a:off x="5800345" y="3754194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81623C6-B4C1-8248-92C5-4B92D7150029}"/>
              </a:ext>
            </a:extLst>
          </p:cNvPr>
          <p:cNvSpPr/>
          <p:nvPr/>
        </p:nvSpPr>
        <p:spPr>
          <a:xfrm>
            <a:off x="6101970" y="3754194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DE138A6-BDBB-154A-9B20-9B5398FD757F}"/>
              </a:ext>
            </a:extLst>
          </p:cNvPr>
          <p:cNvSpPr/>
          <p:nvPr/>
        </p:nvSpPr>
        <p:spPr>
          <a:xfrm>
            <a:off x="6400420" y="3751019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31658CE-97B6-D749-8A23-839EF6F0A092}"/>
              </a:ext>
            </a:extLst>
          </p:cNvPr>
          <p:cNvSpPr/>
          <p:nvPr/>
        </p:nvSpPr>
        <p:spPr>
          <a:xfrm>
            <a:off x="6702045" y="3751019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819F765-E343-274D-ADA4-DE2647E1D5E4}"/>
              </a:ext>
            </a:extLst>
          </p:cNvPr>
          <p:cNvSpPr/>
          <p:nvPr/>
        </p:nvSpPr>
        <p:spPr>
          <a:xfrm>
            <a:off x="7003670" y="3747844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2079127-98A9-B543-9CC0-99940BBAC836}"/>
              </a:ext>
            </a:extLst>
          </p:cNvPr>
          <p:cNvSpPr/>
          <p:nvPr/>
        </p:nvSpPr>
        <p:spPr>
          <a:xfrm>
            <a:off x="7305295" y="3747844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388F89-A392-D248-8C0B-949160685863}"/>
              </a:ext>
            </a:extLst>
          </p:cNvPr>
          <p:cNvSpPr/>
          <p:nvPr/>
        </p:nvSpPr>
        <p:spPr>
          <a:xfrm>
            <a:off x="2793621" y="2172409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4E19F03-485B-4345-92A3-9E5D03EA3EA3}"/>
              </a:ext>
            </a:extLst>
          </p:cNvPr>
          <p:cNvSpPr/>
          <p:nvPr/>
        </p:nvSpPr>
        <p:spPr>
          <a:xfrm>
            <a:off x="3095246" y="2172409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0A3B771-82AD-A446-B236-DB8A23916B3C}"/>
              </a:ext>
            </a:extLst>
          </p:cNvPr>
          <p:cNvSpPr/>
          <p:nvPr/>
        </p:nvSpPr>
        <p:spPr>
          <a:xfrm>
            <a:off x="3396871" y="2175584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72CCFB1-E87D-AF49-9A04-F6E192CED613}"/>
              </a:ext>
            </a:extLst>
          </p:cNvPr>
          <p:cNvSpPr/>
          <p:nvPr/>
        </p:nvSpPr>
        <p:spPr>
          <a:xfrm>
            <a:off x="3698496" y="2175584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0DE15EB-2E7D-0A4E-B5D1-8137FAB09BAD}"/>
              </a:ext>
            </a:extLst>
          </p:cNvPr>
          <p:cNvSpPr/>
          <p:nvPr/>
        </p:nvSpPr>
        <p:spPr>
          <a:xfrm>
            <a:off x="3996946" y="2172409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E62A8FF-BD9E-DB4E-831D-23E9C9E29D3A}"/>
              </a:ext>
            </a:extLst>
          </p:cNvPr>
          <p:cNvSpPr/>
          <p:nvPr/>
        </p:nvSpPr>
        <p:spPr>
          <a:xfrm>
            <a:off x="4298571" y="2172409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7E6C34C-7EE3-D648-BDD4-434B464EC82C}"/>
              </a:ext>
            </a:extLst>
          </p:cNvPr>
          <p:cNvSpPr/>
          <p:nvPr/>
        </p:nvSpPr>
        <p:spPr>
          <a:xfrm>
            <a:off x="4600196" y="2169234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CEBB018-165F-7944-B4A9-B3A44D8B3D71}"/>
              </a:ext>
            </a:extLst>
          </p:cNvPr>
          <p:cNvSpPr/>
          <p:nvPr/>
        </p:nvSpPr>
        <p:spPr>
          <a:xfrm>
            <a:off x="4901821" y="2169234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F7721D0-EFA4-AA41-A5CD-ABCE45ED436A}"/>
              </a:ext>
            </a:extLst>
          </p:cNvPr>
          <p:cNvSpPr/>
          <p:nvPr/>
        </p:nvSpPr>
        <p:spPr>
          <a:xfrm>
            <a:off x="5197096" y="2166059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D7CCE17-2B7D-D04A-B852-C4D2DD9776BC}"/>
              </a:ext>
            </a:extLst>
          </p:cNvPr>
          <p:cNvSpPr/>
          <p:nvPr/>
        </p:nvSpPr>
        <p:spPr>
          <a:xfrm>
            <a:off x="5498721" y="2166059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42DDB6BC-9FFA-2541-87A7-DD776D66189C}"/>
              </a:ext>
            </a:extLst>
          </p:cNvPr>
          <p:cNvSpPr/>
          <p:nvPr/>
        </p:nvSpPr>
        <p:spPr>
          <a:xfrm>
            <a:off x="5800346" y="2169234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9EAB9480-7425-CF44-8617-176139AFDF47}"/>
              </a:ext>
            </a:extLst>
          </p:cNvPr>
          <p:cNvSpPr/>
          <p:nvPr/>
        </p:nvSpPr>
        <p:spPr>
          <a:xfrm>
            <a:off x="6101971" y="2169234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C0431C1-7A55-7D4A-9C47-8B299FF35DBF}"/>
              </a:ext>
            </a:extLst>
          </p:cNvPr>
          <p:cNvSpPr/>
          <p:nvPr/>
        </p:nvSpPr>
        <p:spPr>
          <a:xfrm>
            <a:off x="6400421" y="2166059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9FD0E60-7D9D-BC44-BD4A-4D76D12FA63C}"/>
              </a:ext>
            </a:extLst>
          </p:cNvPr>
          <p:cNvSpPr/>
          <p:nvPr/>
        </p:nvSpPr>
        <p:spPr>
          <a:xfrm>
            <a:off x="6702046" y="2166059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BCCE2FB-1BC0-6F45-9219-21521AF906A0}"/>
              </a:ext>
            </a:extLst>
          </p:cNvPr>
          <p:cNvSpPr/>
          <p:nvPr/>
        </p:nvSpPr>
        <p:spPr>
          <a:xfrm>
            <a:off x="7003671" y="2162884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94126E8-E9C0-3E4D-B174-B1288FC09108}"/>
              </a:ext>
            </a:extLst>
          </p:cNvPr>
          <p:cNvSpPr/>
          <p:nvPr/>
        </p:nvSpPr>
        <p:spPr>
          <a:xfrm>
            <a:off x="7305296" y="2162884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59C56BB-A7C9-E949-ACD4-160512466870}"/>
              </a:ext>
            </a:extLst>
          </p:cNvPr>
          <p:cNvSpPr/>
          <p:nvPr/>
        </p:nvSpPr>
        <p:spPr>
          <a:xfrm>
            <a:off x="2788080" y="258804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B98FFA9-AA5A-6545-B78B-A123B44DA3F8}"/>
              </a:ext>
            </a:extLst>
          </p:cNvPr>
          <p:cNvSpPr/>
          <p:nvPr/>
        </p:nvSpPr>
        <p:spPr>
          <a:xfrm>
            <a:off x="3089705" y="258804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D01D27E-3307-1546-92F3-640F52191841}"/>
              </a:ext>
            </a:extLst>
          </p:cNvPr>
          <p:cNvSpPr/>
          <p:nvPr/>
        </p:nvSpPr>
        <p:spPr>
          <a:xfrm>
            <a:off x="3391330" y="259122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432B1914-38DA-9F45-B07F-CF079667FB7C}"/>
              </a:ext>
            </a:extLst>
          </p:cNvPr>
          <p:cNvSpPr/>
          <p:nvPr/>
        </p:nvSpPr>
        <p:spPr>
          <a:xfrm>
            <a:off x="3692955" y="259122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CD139FE-40F0-7844-8D86-3C1B025A75FD}"/>
              </a:ext>
            </a:extLst>
          </p:cNvPr>
          <p:cNvSpPr/>
          <p:nvPr/>
        </p:nvSpPr>
        <p:spPr>
          <a:xfrm>
            <a:off x="3991405" y="258804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63FF9B9-4067-0C4B-90AB-5E3B5D7A44B4}"/>
              </a:ext>
            </a:extLst>
          </p:cNvPr>
          <p:cNvSpPr/>
          <p:nvPr/>
        </p:nvSpPr>
        <p:spPr>
          <a:xfrm>
            <a:off x="4293030" y="258804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DFA3F89-0998-0349-83ED-F98B8B2B2BAE}"/>
              </a:ext>
            </a:extLst>
          </p:cNvPr>
          <p:cNvSpPr/>
          <p:nvPr/>
        </p:nvSpPr>
        <p:spPr>
          <a:xfrm>
            <a:off x="4594655" y="258487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10F5BAF-5D2F-8D47-923C-247514915BB5}"/>
              </a:ext>
            </a:extLst>
          </p:cNvPr>
          <p:cNvSpPr/>
          <p:nvPr/>
        </p:nvSpPr>
        <p:spPr>
          <a:xfrm>
            <a:off x="4896280" y="258487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94E50C72-A8B9-E945-A3B3-8C45D8392167}"/>
              </a:ext>
            </a:extLst>
          </p:cNvPr>
          <p:cNvSpPr/>
          <p:nvPr/>
        </p:nvSpPr>
        <p:spPr>
          <a:xfrm>
            <a:off x="5191555" y="258169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18CE22C-F328-BC4B-9598-41D4AA3CAAB5}"/>
              </a:ext>
            </a:extLst>
          </p:cNvPr>
          <p:cNvSpPr/>
          <p:nvPr/>
        </p:nvSpPr>
        <p:spPr>
          <a:xfrm>
            <a:off x="5493180" y="258169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A4E3301-F23A-BA4E-B8EE-0938F6EA0CF7}"/>
              </a:ext>
            </a:extLst>
          </p:cNvPr>
          <p:cNvSpPr/>
          <p:nvPr/>
        </p:nvSpPr>
        <p:spPr>
          <a:xfrm>
            <a:off x="5794805" y="258487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06C8D128-F41E-1341-8285-0605797A55CD}"/>
              </a:ext>
            </a:extLst>
          </p:cNvPr>
          <p:cNvSpPr/>
          <p:nvPr/>
        </p:nvSpPr>
        <p:spPr>
          <a:xfrm>
            <a:off x="6096430" y="258487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BAEF2D6-2DFD-2F4A-AA15-01C8C3E25263}"/>
              </a:ext>
            </a:extLst>
          </p:cNvPr>
          <p:cNvSpPr/>
          <p:nvPr/>
        </p:nvSpPr>
        <p:spPr>
          <a:xfrm>
            <a:off x="6394880" y="258169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D78F4468-0D8F-5F42-9745-457BE06ED049}"/>
              </a:ext>
            </a:extLst>
          </p:cNvPr>
          <p:cNvSpPr/>
          <p:nvPr/>
        </p:nvSpPr>
        <p:spPr>
          <a:xfrm>
            <a:off x="6696505" y="258169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96BCB8E5-EEF2-5645-8FD8-0421B821D8BA}"/>
              </a:ext>
            </a:extLst>
          </p:cNvPr>
          <p:cNvSpPr/>
          <p:nvPr/>
        </p:nvSpPr>
        <p:spPr>
          <a:xfrm>
            <a:off x="6998130" y="257852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BA1735C4-FC4B-8A43-B635-5BCBE841EBCB}"/>
              </a:ext>
            </a:extLst>
          </p:cNvPr>
          <p:cNvSpPr/>
          <p:nvPr/>
        </p:nvSpPr>
        <p:spPr>
          <a:xfrm>
            <a:off x="7299755" y="257852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1AA58D04-DC4E-D64A-AC65-AE91BAA94645}"/>
              </a:ext>
            </a:extLst>
          </p:cNvPr>
          <p:cNvSpPr/>
          <p:nvPr/>
        </p:nvSpPr>
        <p:spPr>
          <a:xfrm>
            <a:off x="2788079" y="3341732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6CB5049-574A-DD46-95FE-992759618959}"/>
              </a:ext>
            </a:extLst>
          </p:cNvPr>
          <p:cNvSpPr/>
          <p:nvPr/>
        </p:nvSpPr>
        <p:spPr>
          <a:xfrm>
            <a:off x="3089704" y="3341732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D746FF6-491B-A345-9C88-70C178063733}"/>
              </a:ext>
            </a:extLst>
          </p:cNvPr>
          <p:cNvSpPr/>
          <p:nvPr/>
        </p:nvSpPr>
        <p:spPr>
          <a:xfrm>
            <a:off x="3391329" y="3344907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93A966EF-3617-564D-B24E-5F8358CB6A68}"/>
              </a:ext>
            </a:extLst>
          </p:cNvPr>
          <p:cNvSpPr/>
          <p:nvPr/>
        </p:nvSpPr>
        <p:spPr>
          <a:xfrm>
            <a:off x="3692954" y="3344907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8010357A-F31B-C243-8FD6-BAD3FCB764FE}"/>
              </a:ext>
            </a:extLst>
          </p:cNvPr>
          <p:cNvSpPr/>
          <p:nvPr/>
        </p:nvSpPr>
        <p:spPr>
          <a:xfrm>
            <a:off x="3991404" y="3341732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28AF5AC4-7C72-934D-B8F9-5399E6BC3D63}"/>
              </a:ext>
            </a:extLst>
          </p:cNvPr>
          <p:cNvSpPr/>
          <p:nvPr/>
        </p:nvSpPr>
        <p:spPr>
          <a:xfrm>
            <a:off x="4293029" y="3341732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3059AFE-1657-9E44-BCF0-2BCDE03F1B54}"/>
              </a:ext>
            </a:extLst>
          </p:cNvPr>
          <p:cNvSpPr/>
          <p:nvPr/>
        </p:nvSpPr>
        <p:spPr>
          <a:xfrm>
            <a:off x="4594654" y="3338557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C04B9291-7751-C84A-86DC-C02D171E089C}"/>
              </a:ext>
            </a:extLst>
          </p:cNvPr>
          <p:cNvSpPr/>
          <p:nvPr/>
        </p:nvSpPr>
        <p:spPr>
          <a:xfrm>
            <a:off x="4896279" y="3338557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8A5AB24A-B285-F245-8719-CF067E6B59DD}"/>
              </a:ext>
            </a:extLst>
          </p:cNvPr>
          <p:cNvSpPr/>
          <p:nvPr/>
        </p:nvSpPr>
        <p:spPr>
          <a:xfrm>
            <a:off x="5191554" y="3335382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37D9B5B-182D-B84F-A4FA-B0FCC8F83884}"/>
              </a:ext>
            </a:extLst>
          </p:cNvPr>
          <p:cNvSpPr/>
          <p:nvPr/>
        </p:nvSpPr>
        <p:spPr>
          <a:xfrm>
            <a:off x="5493179" y="3335382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3ADE9E57-6336-524C-8782-B562458F967B}"/>
              </a:ext>
            </a:extLst>
          </p:cNvPr>
          <p:cNvSpPr/>
          <p:nvPr/>
        </p:nvSpPr>
        <p:spPr>
          <a:xfrm>
            <a:off x="5794804" y="3338557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87AF9F54-1042-E54B-A812-3FEFD690CF05}"/>
              </a:ext>
            </a:extLst>
          </p:cNvPr>
          <p:cNvSpPr/>
          <p:nvPr/>
        </p:nvSpPr>
        <p:spPr>
          <a:xfrm>
            <a:off x="6096429" y="3338557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014EA3DC-E3F1-CF44-B721-7561A0846991}"/>
              </a:ext>
            </a:extLst>
          </p:cNvPr>
          <p:cNvSpPr/>
          <p:nvPr/>
        </p:nvSpPr>
        <p:spPr>
          <a:xfrm>
            <a:off x="6394879" y="3335382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749E8A67-9463-AC4B-9183-10DC08A60BC3}"/>
              </a:ext>
            </a:extLst>
          </p:cNvPr>
          <p:cNvSpPr/>
          <p:nvPr/>
        </p:nvSpPr>
        <p:spPr>
          <a:xfrm>
            <a:off x="6696504" y="3335382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FF13397-918F-AD46-94C6-83638367F627}"/>
              </a:ext>
            </a:extLst>
          </p:cNvPr>
          <p:cNvSpPr/>
          <p:nvPr/>
        </p:nvSpPr>
        <p:spPr>
          <a:xfrm>
            <a:off x="6998129" y="3332207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8CC83242-86E0-B445-A1B4-E2AA89D60FBE}"/>
              </a:ext>
            </a:extLst>
          </p:cNvPr>
          <p:cNvSpPr/>
          <p:nvPr/>
        </p:nvSpPr>
        <p:spPr>
          <a:xfrm>
            <a:off x="7299754" y="3332207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21FCBFF0-D2B1-3549-846F-5A7CFE7D401E}"/>
              </a:ext>
            </a:extLst>
          </p:cNvPr>
          <p:cNvSpPr/>
          <p:nvPr/>
        </p:nvSpPr>
        <p:spPr>
          <a:xfrm>
            <a:off x="2788079" y="4514363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6582D1F9-3032-B54E-A216-8E480285E46C}"/>
              </a:ext>
            </a:extLst>
          </p:cNvPr>
          <p:cNvSpPr/>
          <p:nvPr/>
        </p:nvSpPr>
        <p:spPr>
          <a:xfrm>
            <a:off x="3089704" y="4514363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3471CC86-79B9-9D45-855F-91D5FBF04C0A}"/>
              </a:ext>
            </a:extLst>
          </p:cNvPr>
          <p:cNvSpPr/>
          <p:nvPr/>
        </p:nvSpPr>
        <p:spPr>
          <a:xfrm>
            <a:off x="3391329" y="4517538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3FCDB765-4960-944C-B1C7-F65CFDDB6A4C}"/>
              </a:ext>
            </a:extLst>
          </p:cNvPr>
          <p:cNvSpPr/>
          <p:nvPr/>
        </p:nvSpPr>
        <p:spPr>
          <a:xfrm>
            <a:off x="3692954" y="4517538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0CF09FAD-0CE8-9A41-955E-7566DA25076D}"/>
              </a:ext>
            </a:extLst>
          </p:cNvPr>
          <p:cNvSpPr/>
          <p:nvPr/>
        </p:nvSpPr>
        <p:spPr>
          <a:xfrm>
            <a:off x="3991404" y="4514363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F81D08D3-4AFC-A640-AC00-0328112346ED}"/>
              </a:ext>
            </a:extLst>
          </p:cNvPr>
          <p:cNvSpPr/>
          <p:nvPr/>
        </p:nvSpPr>
        <p:spPr>
          <a:xfrm>
            <a:off x="4293029" y="4514363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265AE3D-CF8B-9F40-BA0E-339D2B77D90E}"/>
              </a:ext>
            </a:extLst>
          </p:cNvPr>
          <p:cNvSpPr/>
          <p:nvPr/>
        </p:nvSpPr>
        <p:spPr>
          <a:xfrm>
            <a:off x="4594654" y="4511188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222DAF2-5356-0C4F-954D-F0FDBCC0BF8D}"/>
              </a:ext>
            </a:extLst>
          </p:cNvPr>
          <p:cNvSpPr/>
          <p:nvPr/>
        </p:nvSpPr>
        <p:spPr>
          <a:xfrm>
            <a:off x="4896279" y="4511188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E0D856CB-1699-1140-954E-1A548630FE36}"/>
              </a:ext>
            </a:extLst>
          </p:cNvPr>
          <p:cNvSpPr/>
          <p:nvPr/>
        </p:nvSpPr>
        <p:spPr>
          <a:xfrm>
            <a:off x="5191554" y="4508013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61ECA75B-E670-C546-9852-9EBF349F9D38}"/>
              </a:ext>
            </a:extLst>
          </p:cNvPr>
          <p:cNvSpPr/>
          <p:nvPr/>
        </p:nvSpPr>
        <p:spPr>
          <a:xfrm>
            <a:off x="5493179" y="4508013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C0EDBCCF-2FFD-8846-B51C-2734E6270FFE}"/>
              </a:ext>
            </a:extLst>
          </p:cNvPr>
          <p:cNvSpPr/>
          <p:nvPr/>
        </p:nvSpPr>
        <p:spPr>
          <a:xfrm>
            <a:off x="5794804" y="4511188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CD5264AD-37E0-C947-BD6A-627C65DD1022}"/>
              </a:ext>
            </a:extLst>
          </p:cNvPr>
          <p:cNvSpPr/>
          <p:nvPr/>
        </p:nvSpPr>
        <p:spPr>
          <a:xfrm>
            <a:off x="6096429" y="4511188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BE4F5712-5A93-3248-9EB8-0D3D33DA8A4C}"/>
              </a:ext>
            </a:extLst>
          </p:cNvPr>
          <p:cNvSpPr/>
          <p:nvPr/>
        </p:nvSpPr>
        <p:spPr>
          <a:xfrm>
            <a:off x="6394879" y="4508013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A9CB346B-FB15-9946-8806-BABEE003A3D4}"/>
              </a:ext>
            </a:extLst>
          </p:cNvPr>
          <p:cNvSpPr/>
          <p:nvPr/>
        </p:nvSpPr>
        <p:spPr>
          <a:xfrm>
            <a:off x="6696504" y="4508013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C5181ED4-882E-D141-91C2-71E55B15F1C5}"/>
              </a:ext>
            </a:extLst>
          </p:cNvPr>
          <p:cNvSpPr/>
          <p:nvPr/>
        </p:nvSpPr>
        <p:spPr>
          <a:xfrm>
            <a:off x="6998129" y="4504838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91E9A8E-8125-EB40-8235-5A8EA7D69402}"/>
              </a:ext>
            </a:extLst>
          </p:cNvPr>
          <p:cNvSpPr/>
          <p:nvPr/>
        </p:nvSpPr>
        <p:spPr>
          <a:xfrm>
            <a:off x="7299754" y="4504838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225764EB-4168-AF49-9752-11028073FDB2}"/>
              </a:ext>
            </a:extLst>
          </p:cNvPr>
          <p:cNvSpPr/>
          <p:nvPr/>
        </p:nvSpPr>
        <p:spPr>
          <a:xfrm>
            <a:off x="2803979" y="494045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AB020755-FBD7-4148-8CAF-E31DF5A6B333}"/>
              </a:ext>
            </a:extLst>
          </p:cNvPr>
          <p:cNvSpPr/>
          <p:nvPr/>
        </p:nvSpPr>
        <p:spPr>
          <a:xfrm>
            <a:off x="3105604" y="494045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2BB46F94-F0A7-6744-ABAF-B6270775CCBC}"/>
              </a:ext>
            </a:extLst>
          </p:cNvPr>
          <p:cNvSpPr/>
          <p:nvPr/>
        </p:nvSpPr>
        <p:spPr>
          <a:xfrm>
            <a:off x="3407229" y="4943630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0713A130-E4C8-5546-8501-4A864862CC76}"/>
              </a:ext>
            </a:extLst>
          </p:cNvPr>
          <p:cNvSpPr/>
          <p:nvPr/>
        </p:nvSpPr>
        <p:spPr>
          <a:xfrm>
            <a:off x="3708854" y="4943630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391FF1B8-5245-2548-B483-D74903C748D7}"/>
              </a:ext>
            </a:extLst>
          </p:cNvPr>
          <p:cNvSpPr/>
          <p:nvPr/>
        </p:nvSpPr>
        <p:spPr>
          <a:xfrm>
            <a:off x="4007304" y="494045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5F6319C1-CD5A-D44A-B33A-B9927CE357CC}"/>
              </a:ext>
            </a:extLst>
          </p:cNvPr>
          <p:cNvSpPr/>
          <p:nvPr/>
        </p:nvSpPr>
        <p:spPr>
          <a:xfrm>
            <a:off x="4308929" y="4940455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0599099E-2B2D-C145-8D59-2FFC7491BAB7}"/>
              </a:ext>
            </a:extLst>
          </p:cNvPr>
          <p:cNvSpPr/>
          <p:nvPr/>
        </p:nvSpPr>
        <p:spPr>
          <a:xfrm>
            <a:off x="4610554" y="4937280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E4A45F29-FD5E-7240-B76D-27CA81ECEB92}"/>
              </a:ext>
            </a:extLst>
          </p:cNvPr>
          <p:cNvSpPr/>
          <p:nvPr/>
        </p:nvSpPr>
        <p:spPr>
          <a:xfrm>
            <a:off x="4912179" y="4937280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42CD2661-102E-8047-97ED-7B83703A1230}"/>
              </a:ext>
            </a:extLst>
          </p:cNvPr>
          <p:cNvSpPr/>
          <p:nvPr/>
        </p:nvSpPr>
        <p:spPr>
          <a:xfrm>
            <a:off x="5207454" y="4934105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A673F543-450C-0F41-A3D4-D1AD9C2BD451}"/>
              </a:ext>
            </a:extLst>
          </p:cNvPr>
          <p:cNvSpPr/>
          <p:nvPr/>
        </p:nvSpPr>
        <p:spPr>
          <a:xfrm>
            <a:off x="5509079" y="4934105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E566A5B8-9349-984B-B69A-3C5E0BCD333C}"/>
              </a:ext>
            </a:extLst>
          </p:cNvPr>
          <p:cNvSpPr/>
          <p:nvPr/>
        </p:nvSpPr>
        <p:spPr>
          <a:xfrm>
            <a:off x="5810704" y="493728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58C90759-8A5A-4A49-A9C9-861DD8D050F0}"/>
              </a:ext>
            </a:extLst>
          </p:cNvPr>
          <p:cNvSpPr/>
          <p:nvPr/>
        </p:nvSpPr>
        <p:spPr>
          <a:xfrm>
            <a:off x="6112329" y="493728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A7508354-5BF3-F14F-A5DD-D31847EB97FA}"/>
              </a:ext>
            </a:extLst>
          </p:cNvPr>
          <p:cNvSpPr/>
          <p:nvPr/>
        </p:nvSpPr>
        <p:spPr>
          <a:xfrm>
            <a:off x="6410779" y="4934105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73897C01-20DE-DA4D-805D-7CE2B5322BCC}"/>
              </a:ext>
            </a:extLst>
          </p:cNvPr>
          <p:cNvSpPr/>
          <p:nvPr/>
        </p:nvSpPr>
        <p:spPr>
          <a:xfrm>
            <a:off x="6712404" y="4934105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3BA37F12-2E96-8443-B1E5-C9C8EB7DABCC}"/>
              </a:ext>
            </a:extLst>
          </p:cNvPr>
          <p:cNvSpPr/>
          <p:nvPr/>
        </p:nvSpPr>
        <p:spPr>
          <a:xfrm>
            <a:off x="7014029" y="493093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37D75206-BF32-3748-A7DA-07601B0A9CCB}"/>
              </a:ext>
            </a:extLst>
          </p:cNvPr>
          <p:cNvSpPr/>
          <p:nvPr/>
        </p:nvSpPr>
        <p:spPr>
          <a:xfrm>
            <a:off x="7315654" y="4930930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B94F997C-E7E6-BC4B-950C-921386F41D37}"/>
              </a:ext>
            </a:extLst>
          </p:cNvPr>
          <p:cNvSpPr/>
          <p:nvPr/>
        </p:nvSpPr>
        <p:spPr>
          <a:xfrm>
            <a:off x="2803979" y="5689011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0C820730-DBB5-F443-A6EC-686F6F80710D}"/>
              </a:ext>
            </a:extLst>
          </p:cNvPr>
          <p:cNvSpPr/>
          <p:nvPr/>
        </p:nvSpPr>
        <p:spPr>
          <a:xfrm>
            <a:off x="3105604" y="5689011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E4652069-9306-B34E-B7C4-CE3F9997CAA8}"/>
              </a:ext>
            </a:extLst>
          </p:cNvPr>
          <p:cNvSpPr/>
          <p:nvPr/>
        </p:nvSpPr>
        <p:spPr>
          <a:xfrm>
            <a:off x="3407229" y="5692186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3D366F68-286E-6D45-A7E4-D7302F6CCED9}"/>
              </a:ext>
            </a:extLst>
          </p:cNvPr>
          <p:cNvSpPr/>
          <p:nvPr/>
        </p:nvSpPr>
        <p:spPr>
          <a:xfrm>
            <a:off x="3708854" y="5692186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00BDA817-4A9C-054C-9355-434BFF9AA8E9}"/>
              </a:ext>
            </a:extLst>
          </p:cNvPr>
          <p:cNvSpPr/>
          <p:nvPr/>
        </p:nvSpPr>
        <p:spPr>
          <a:xfrm>
            <a:off x="4007304" y="5689011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44ADF985-1BEA-2B48-984E-222D470F87E1}"/>
              </a:ext>
            </a:extLst>
          </p:cNvPr>
          <p:cNvSpPr/>
          <p:nvPr/>
        </p:nvSpPr>
        <p:spPr>
          <a:xfrm>
            <a:off x="4308929" y="5689011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9DE93C5D-3A32-E64B-A4C3-A6993470A081}"/>
              </a:ext>
            </a:extLst>
          </p:cNvPr>
          <p:cNvSpPr/>
          <p:nvPr/>
        </p:nvSpPr>
        <p:spPr>
          <a:xfrm>
            <a:off x="4610554" y="5685836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B302ED08-C63B-CF48-9683-36C8733F52BF}"/>
              </a:ext>
            </a:extLst>
          </p:cNvPr>
          <p:cNvSpPr/>
          <p:nvPr/>
        </p:nvSpPr>
        <p:spPr>
          <a:xfrm>
            <a:off x="4912179" y="5685836"/>
            <a:ext cx="285725" cy="203299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A21D4037-DE6E-144F-ABCF-D626AC09DF51}"/>
              </a:ext>
            </a:extLst>
          </p:cNvPr>
          <p:cNvSpPr/>
          <p:nvPr/>
        </p:nvSpPr>
        <p:spPr>
          <a:xfrm>
            <a:off x="5207454" y="5682661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45A0DCE9-A1BB-914B-B22A-1361F712B35C}"/>
              </a:ext>
            </a:extLst>
          </p:cNvPr>
          <p:cNvSpPr/>
          <p:nvPr/>
        </p:nvSpPr>
        <p:spPr>
          <a:xfrm>
            <a:off x="5509079" y="5682661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5F6157D2-1E8B-2645-AB23-84392FA9617B}"/>
              </a:ext>
            </a:extLst>
          </p:cNvPr>
          <p:cNvSpPr/>
          <p:nvPr/>
        </p:nvSpPr>
        <p:spPr>
          <a:xfrm>
            <a:off x="5810704" y="5685836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31545A7D-8665-9E4B-87C5-171175889828}"/>
              </a:ext>
            </a:extLst>
          </p:cNvPr>
          <p:cNvSpPr/>
          <p:nvPr/>
        </p:nvSpPr>
        <p:spPr>
          <a:xfrm>
            <a:off x="6112329" y="5685836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F54BF163-AA17-2044-9367-BDD7E8615088}"/>
              </a:ext>
            </a:extLst>
          </p:cNvPr>
          <p:cNvSpPr/>
          <p:nvPr/>
        </p:nvSpPr>
        <p:spPr>
          <a:xfrm>
            <a:off x="6410779" y="5682661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4AD9557E-CAB7-5149-88CF-FC4BF03952F9}"/>
              </a:ext>
            </a:extLst>
          </p:cNvPr>
          <p:cNvSpPr/>
          <p:nvPr/>
        </p:nvSpPr>
        <p:spPr>
          <a:xfrm>
            <a:off x="6712404" y="5682661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2908ABC2-7DC9-624A-94A7-D9F67AF2EE79}"/>
              </a:ext>
            </a:extLst>
          </p:cNvPr>
          <p:cNvSpPr/>
          <p:nvPr/>
        </p:nvSpPr>
        <p:spPr>
          <a:xfrm>
            <a:off x="7014029" y="5679486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7DE6D49A-07FA-5841-9A43-C5CEC145252F}"/>
              </a:ext>
            </a:extLst>
          </p:cNvPr>
          <p:cNvSpPr/>
          <p:nvPr/>
        </p:nvSpPr>
        <p:spPr>
          <a:xfrm>
            <a:off x="7315654" y="5679486"/>
            <a:ext cx="285725" cy="203299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50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9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4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2" grpId="0" animBg="1"/>
      <p:bldP spid="23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9B3DF-8945-4B49-B419-09CBFBB65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sz="3800" dirty="0"/>
              <a:t>Reduction with a Configurable Crossbar (III)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9CF605-53D5-514F-AAA4-BF5D7002F9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49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98F64B-A667-3346-8225-F9FFDD27E387}"/>
              </a:ext>
            </a:extLst>
          </p:cNvPr>
          <p:cNvSpPr txBox="1"/>
          <p:nvPr/>
        </p:nvSpPr>
        <p:spPr>
          <a:xfrm>
            <a:off x="192954" y="6453336"/>
            <a:ext cx="784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Lindholm, "Reduction Operations in a Synchronous Parallel Thread Processing System with Disabled Execution Threads," US8200940B1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EFE4CE-F87D-B04D-9879-7FD44F799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1629240"/>
            <a:ext cx="5415497" cy="396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029DC8-A0DE-CC4E-AA43-B39308CAE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04" y="980728"/>
            <a:ext cx="1681200" cy="12207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AE6170-FFE3-9B48-9453-115FD8F55F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99" y="2411142"/>
            <a:ext cx="3155964" cy="2489377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F12A2984-68AD-B247-A0AE-1F263C9327BB}"/>
              </a:ext>
            </a:extLst>
          </p:cNvPr>
          <p:cNvGrpSpPr/>
          <p:nvPr/>
        </p:nvGrpSpPr>
        <p:grpSpPr>
          <a:xfrm>
            <a:off x="3680845" y="2207843"/>
            <a:ext cx="5215581" cy="3290914"/>
            <a:chOff x="3680845" y="2207843"/>
            <a:chExt cx="5215581" cy="329091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B5373DC-60AA-4F42-9E17-27E83F67B923}"/>
                </a:ext>
              </a:extLst>
            </p:cNvPr>
            <p:cNvSpPr/>
            <p:nvPr/>
          </p:nvSpPr>
          <p:spPr>
            <a:xfrm>
              <a:off x="5004048" y="2207843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366E54B-50DF-A741-A48E-668A05B4F5FE}"/>
                </a:ext>
              </a:extLst>
            </p:cNvPr>
            <p:cNvSpPr/>
            <p:nvPr/>
          </p:nvSpPr>
          <p:spPr>
            <a:xfrm>
              <a:off x="5008167" y="3184027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EF29887-B6AD-1E45-9638-15E728BEA297}"/>
                </a:ext>
              </a:extLst>
            </p:cNvPr>
            <p:cNvSpPr/>
            <p:nvPr/>
          </p:nvSpPr>
          <p:spPr>
            <a:xfrm>
              <a:off x="5642480" y="3192265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1AC25A6-4B47-0846-9383-BA11325AAC42}"/>
                </a:ext>
              </a:extLst>
            </p:cNvPr>
            <p:cNvSpPr/>
            <p:nvPr/>
          </p:nvSpPr>
          <p:spPr>
            <a:xfrm>
              <a:off x="3680845" y="4153861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51379A1-2232-C745-800D-E5F2F09111FE}"/>
                </a:ext>
              </a:extLst>
            </p:cNvPr>
            <p:cNvSpPr/>
            <p:nvPr/>
          </p:nvSpPr>
          <p:spPr>
            <a:xfrm>
              <a:off x="4334094" y="4168449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15D5A4D-166D-E54E-ADB5-7A80BA894457}"/>
                </a:ext>
              </a:extLst>
            </p:cNvPr>
            <p:cNvSpPr/>
            <p:nvPr/>
          </p:nvSpPr>
          <p:spPr>
            <a:xfrm>
              <a:off x="4987343" y="4164330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1843246-2FFB-4A4E-9DF8-2432A74737E4}"/>
                </a:ext>
              </a:extLst>
            </p:cNvPr>
            <p:cNvSpPr/>
            <p:nvPr/>
          </p:nvSpPr>
          <p:spPr>
            <a:xfrm>
              <a:off x="5640592" y="4159868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A8F40D7-F35D-8A47-88F5-C15233B1C0E0}"/>
                </a:ext>
              </a:extLst>
            </p:cNvPr>
            <p:cNvSpPr/>
            <p:nvPr/>
          </p:nvSpPr>
          <p:spPr>
            <a:xfrm>
              <a:off x="3693888" y="5142745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8912BA0-27F6-0942-8205-B589DF1BFBDA}"/>
                </a:ext>
              </a:extLst>
            </p:cNvPr>
            <p:cNvSpPr/>
            <p:nvPr/>
          </p:nvSpPr>
          <p:spPr>
            <a:xfrm>
              <a:off x="4344664" y="5144633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320D08D-D887-9E4C-9D5E-D2AF624A9B54}"/>
                </a:ext>
              </a:extLst>
            </p:cNvPr>
            <p:cNvSpPr/>
            <p:nvPr/>
          </p:nvSpPr>
          <p:spPr>
            <a:xfrm>
              <a:off x="4995440" y="5140514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D8B7720-AF93-DC49-B6FD-E6A397EC8034}"/>
                </a:ext>
              </a:extLst>
            </p:cNvPr>
            <p:cNvSpPr/>
            <p:nvPr/>
          </p:nvSpPr>
          <p:spPr>
            <a:xfrm>
              <a:off x="5646216" y="5148752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6640F73-12A3-AF45-9C28-7680479826DB}"/>
                </a:ext>
              </a:extLst>
            </p:cNvPr>
            <p:cNvSpPr/>
            <p:nvPr/>
          </p:nvSpPr>
          <p:spPr>
            <a:xfrm>
              <a:off x="6296992" y="5152870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3625294-F9FC-C64F-B5F2-F8BE3A312469}"/>
                </a:ext>
              </a:extLst>
            </p:cNvPr>
            <p:cNvSpPr/>
            <p:nvPr/>
          </p:nvSpPr>
          <p:spPr>
            <a:xfrm>
              <a:off x="6947768" y="5161108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7A8BE6E-4CD2-C940-8924-7D56D2C053E6}"/>
                </a:ext>
              </a:extLst>
            </p:cNvPr>
            <p:cNvSpPr/>
            <p:nvPr/>
          </p:nvSpPr>
          <p:spPr>
            <a:xfrm>
              <a:off x="7598544" y="5156989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93C8B9C-30BC-D54E-BBFD-457E098ABAF6}"/>
                </a:ext>
              </a:extLst>
            </p:cNvPr>
            <p:cNvSpPr/>
            <p:nvPr/>
          </p:nvSpPr>
          <p:spPr>
            <a:xfrm>
              <a:off x="8249317" y="5161107"/>
              <a:ext cx="647109" cy="337649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4978A59B-3A9A-7143-B381-1B83A3A815CC}"/>
              </a:ext>
            </a:extLst>
          </p:cNvPr>
          <p:cNvSpPr txBox="1"/>
          <p:nvPr/>
        </p:nvSpPr>
        <p:spPr>
          <a:xfrm>
            <a:off x="3738312" y="1006386"/>
            <a:ext cx="50821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 </a:t>
            </a:r>
            <a:r>
              <a:rPr lang="en-US" dirty="0">
                <a:solidFill>
                  <a:srgbClr val="C00000"/>
                </a:solidFill>
              </a:rPr>
              <a:t>invalid value </a:t>
            </a:r>
            <a:r>
              <a:rPr lang="en-US" dirty="0"/>
              <a:t>propagates and corrupts results</a:t>
            </a:r>
          </a:p>
        </p:txBody>
      </p:sp>
    </p:spTree>
    <p:extLst>
      <p:ext uri="{BB962C8B-B14F-4D97-AF65-F5344CB8AC3E}">
        <p14:creationId xmlns:p14="http://schemas.microsoft.com/office/powerpoint/2010/main" val="386452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(II)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Program with </a:t>
            </a:r>
            <a:r>
              <a:rPr lang="en-US" dirty="0">
                <a:solidFill>
                  <a:srgbClr val="00B050"/>
                </a:solidFill>
              </a:rPr>
              <a:t>high SIMD utilization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62080" y="1543432"/>
            <a:ext cx="795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403225"/>
            <a:r>
              <a:rPr lang="en-US" sz="1400" dirty="0">
                <a:latin typeface="Courier"/>
                <a:cs typeface="Courier"/>
              </a:rPr>
              <a:t>__shared__ float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[]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unsigned 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t = </a:t>
            </a:r>
            <a:r>
              <a:rPr lang="en-US" sz="1400" dirty="0" err="1">
                <a:latin typeface="Courier"/>
                <a:cs typeface="Courier"/>
              </a:rPr>
              <a:t>threadIdx.x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for(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int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 stride = 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blockDim.x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; stride &gt; 0;  stride &gt;&gt; 1){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__</a:t>
            </a:r>
            <a:r>
              <a:rPr lang="en-US" sz="1400" dirty="0" err="1">
                <a:latin typeface="Courier"/>
                <a:cs typeface="Courier"/>
              </a:rPr>
              <a:t>syncthreads</a:t>
            </a:r>
            <a:r>
              <a:rPr lang="en-US" sz="1400" dirty="0">
                <a:latin typeface="Courier"/>
                <a:cs typeface="Courier"/>
              </a:rPr>
              <a:t>();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B050"/>
                </a:solidFill>
                <a:latin typeface="Courier"/>
                <a:cs typeface="Courier"/>
              </a:rPr>
              <a:t>  if (t &lt; stride)</a:t>
            </a: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 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[t] +=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 + stride];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}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22" name="Freeform 124">
            <a:extLst>
              <a:ext uri="{FF2B5EF4-FFF2-40B4-BE49-F238E27FC236}">
                <a16:creationId xmlns:a16="http://schemas.microsoft.com/office/drawing/2014/main" id="{54613223-A5DB-7C44-B388-D7F1A6C5A541}"/>
              </a:ext>
            </a:extLst>
          </p:cNvPr>
          <p:cNvSpPr>
            <a:spLocks/>
          </p:cNvSpPr>
          <p:nvPr/>
        </p:nvSpPr>
        <p:spPr bwMode="auto">
          <a:xfrm>
            <a:off x="546422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3" name="Freeform 124">
            <a:extLst>
              <a:ext uri="{FF2B5EF4-FFF2-40B4-BE49-F238E27FC236}">
                <a16:creationId xmlns:a16="http://schemas.microsoft.com/office/drawing/2014/main" id="{CC49BFF9-A3D8-CB4E-AE95-4DABC19DC860}"/>
              </a:ext>
            </a:extLst>
          </p:cNvPr>
          <p:cNvSpPr>
            <a:spLocks/>
          </p:cNvSpPr>
          <p:nvPr/>
        </p:nvSpPr>
        <p:spPr bwMode="auto">
          <a:xfrm>
            <a:off x="568024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" name="Freeform 124">
            <a:extLst>
              <a:ext uri="{FF2B5EF4-FFF2-40B4-BE49-F238E27FC236}">
                <a16:creationId xmlns:a16="http://schemas.microsoft.com/office/drawing/2014/main" id="{791D5E78-38E9-7C4F-B22A-405CABFD299D}"/>
              </a:ext>
            </a:extLst>
          </p:cNvPr>
          <p:cNvSpPr>
            <a:spLocks/>
          </p:cNvSpPr>
          <p:nvPr/>
        </p:nvSpPr>
        <p:spPr bwMode="auto">
          <a:xfrm>
            <a:off x="589627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5" name="Freeform 124">
            <a:extLst>
              <a:ext uri="{FF2B5EF4-FFF2-40B4-BE49-F238E27FC236}">
                <a16:creationId xmlns:a16="http://schemas.microsoft.com/office/drawing/2014/main" id="{8E214982-CF9D-454E-8DCA-3655FB08E46D}"/>
              </a:ext>
            </a:extLst>
          </p:cNvPr>
          <p:cNvSpPr>
            <a:spLocks/>
          </p:cNvSpPr>
          <p:nvPr/>
        </p:nvSpPr>
        <p:spPr bwMode="auto">
          <a:xfrm>
            <a:off x="6112297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6" name="Freeform 124">
            <a:extLst>
              <a:ext uri="{FF2B5EF4-FFF2-40B4-BE49-F238E27FC236}">
                <a16:creationId xmlns:a16="http://schemas.microsoft.com/office/drawing/2014/main" id="{7DEC92B0-1899-784B-80C6-012C81180396}"/>
              </a:ext>
            </a:extLst>
          </p:cNvPr>
          <p:cNvSpPr>
            <a:spLocks/>
          </p:cNvSpPr>
          <p:nvPr/>
        </p:nvSpPr>
        <p:spPr bwMode="auto">
          <a:xfrm>
            <a:off x="6372200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7" name="Freeform 124">
            <a:extLst>
              <a:ext uri="{FF2B5EF4-FFF2-40B4-BE49-F238E27FC236}">
                <a16:creationId xmlns:a16="http://schemas.microsoft.com/office/drawing/2014/main" id="{44C9E0F9-EF5A-AE4D-B21D-0DE42009EC37}"/>
              </a:ext>
            </a:extLst>
          </p:cNvPr>
          <p:cNvSpPr>
            <a:spLocks/>
          </p:cNvSpPr>
          <p:nvPr/>
        </p:nvSpPr>
        <p:spPr bwMode="auto">
          <a:xfrm>
            <a:off x="658822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8" name="Freeform 124">
            <a:extLst>
              <a:ext uri="{FF2B5EF4-FFF2-40B4-BE49-F238E27FC236}">
                <a16:creationId xmlns:a16="http://schemas.microsoft.com/office/drawing/2014/main" id="{78570FB5-1486-CF4B-928B-CFADE186297C}"/>
              </a:ext>
            </a:extLst>
          </p:cNvPr>
          <p:cNvSpPr>
            <a:spLocks/>
          </p:cNvSpPr>
          <p:nvPr/>
        </p:nvSpPr>
        <p:spPr bwMode="auto">
          <a:xfrm>
            <a:off x="680424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9" name="Freeform 124">
            <a:extLst>
              <a:ext uri="{FF2B5EF4-FFF2-40B4-BE49-F238E27FC236}">
                <a16:creationId xmlns:a16="http://schemas.microsoft.com/office/drawing/2014/main" id="{26363146-1016-1640-B043-54BC7E74D9A2}"/>
              </a:ext>
            </a:extLst>
          </p:cNvPr>
          <p:cNvSpPr>
            <a:spLocks/>
          </p:cNvSpPr>
          <p:nvPr/>
        </p:nvSpPr>
        <p:spPr bwMode="auto">
          <a:xfrm>
            <a:off x="702027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0" name="Freeform 124">
            <a:extLst>
              <a:ext uri="{FF2B5EF4-FFF2-40B4-BE49-F238E27FC236}">
                <a16:creationId xmlns:a16="http://schemas.microsoft.com/office/drawing/2014/main" id="{98B0365F-413B-C544-8AAA-587834BD8B30}"/>
              </a:ext>
            </a:extLst>
          </p:cNvPr>
          <p:cNvSpPr>
            <a:spLocks/>
          </p:cNvSpPr>
          <p:nvPr/>
        </p:nvSpPr>
        <p:spPr bwMode="auto">
          <a:xfrm>
            <a:off x="730830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1" name="Freeform 124">
            <a:extLst>
              <a:ext uri="{FF2B5EF4-FFF2-40B4-BE49-F238E27FC236}">
                <a16:creationId xmlns:a16="http://schemas.microsoft.com/office/drawing/2014/main" id="{2A49C649-28B3-5542-A7B4-C783190A404C}"/>
              </a:ext>
            </a:extLst>
          </p:cNvPr>
          <p:cNvSpPr>
            <a:spLocks/>
          </p:cNvSpPr>
          <p:nvPr/>
        </p:nvSpPr>
        <p:spPr bwMode="auto">
          <a:xfrm>
            <a:off x="752432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" name="Freeform 124">
            <a:extLst>
              <a:ext uri="{FF2B5EF4-FFF2-40B4-BE49-F238E27FC236}">
                <a16:creationId xmlns:a16="http://schemas.microsoft.com/office/drawing/2014/main" id="{FC149258-E5B6-314C-B40A-BACA88E74559}"/>
              </a:ext>
            </a:extLst>
          </p:cNvPr>
          <p:cNvSpPr>
            <a:spLocks/>
          </p:cNvSpPr>
          <p:nvPr/>
        </p:nvSpPr>
        <p:spPr bwMode="auto">
          <a:xfrm>
            <a:off x="774035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3" name="Freeform 124">
            <a:extLst>
              <a:ext uri="{FF2B5EF4-FFF2-40B4-BE49-F238E27FC236}">
                <a16:creationId xmlns:a16="http://schemas.microsoft.com/office/drawing/2014/main" id="{01CD9033-E2E4-7240-A1BF-338B48C3547B}"/>
              </a:ext>
            </a:extLst>
          </p:cNvPr>
          <p:cNvSpPr>
            <a:spLocks/>
          </p:cNvSpPr>
          <p:nvPr/>
        </p:nvSpPr>
        <p:spPr bwMode="auto">
          <a:xfrm>
            <a:off x="7956376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4" name="Freeform 124">
            <a:extLst>
              <a:ext uri="{FF2B5EF4-FFF2-40B4-BE49-F238E27FC236}">
                <a16:creationId xmlns:a16="http://schemas.microsoft.com/office/drawing/2014/main" id="{948D43BB-A045-224F-BDE7-44B8116F0A49}"/>
              </a:ext>
            </a:extLst>
          </p:cNvPr>
          <p:cNvSpPr>
            <a:spLocks/>
          </p:cNvSpPr>
          <p:nvPr/>
        </p:nvSpPr>
        <p:spPr bwMode="auto">
          <a:xfrm>
            <a:off x="8243391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5" name="Freeform 124">
            <a:extLst>
              <a:ext uri="{FF2B5EF4-FFF2-40B4-BE49-F238E27FC236}">
                <a16:creationId xmlns:a16="http://schemas.microsoft.com/office/drawing/2014/main" id="{37DD8ED3-48CE-5845-AD61-F5C23B561073}"/>
              </a:ext>
            </a:extLst>
          </p:cNvPr>
          <p:cNvSpPr>
            <a:spLocks/>
          </p:cNvSpPr>
          <p:nvPr/>
        </p:nvSpPr>
        <p:spPr bwMode="auto">
          <a:xfrm>
            <a:off x="845941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6" name="Freeform 124">
            <a:extLst>
              <a:ext uri="{FF2B5EF4-FFF2-40B4-BE49-F238E27FC236}">
                <a16:creationId xmlns:a16="http://schemas.microsoft.com/office/drawing/2014/main" id="{F657EAF5-AE76-6B42-8A0E-9AA755DB1B26}"/>
              </a:ext>
            </a:extLst>
          </p:cNvPr>
          <p:cNvSpPr>
            <a:spLocks/>
          </p:cNvSpPr>
          <p:nvPr/>
        </p:nvSpPr>
        <p:spPr bwMode="auto">
          <a:xfrm>
            <a:off x="867543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7" name="Freeform 124">
            <a:extLst>
              <a:ext uri="{FF2B5EF4-FFF2-40B4-BE49-F238E27FC236}">
                <a16:creationId xmlns:a16="http://schemas.microsoft.com/office/drawing/2014/main" id="{C3984FBF-A060-DC47-8DA9-BC89CF341A19}"/>
              </a:ext>
            </a:extLst>
          </p:cNvPr>
          <p:cNvSpPr>
            <a:spLocks/>
          </p:cNvSpPr>
          <p:nvPr/>
        </p:nvSpPr>
        <p:spPr bwMode="auto">
          <a:xfrm>
            <a:off x="889146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8" name="Freeform 124">
            <a:extLst>
              <a:ext uri="{FF2B5EF4-FFF2-40B4-BE49-F238E27FC236}">
                <a16:creationId xmlns:a16="http://schemas.microsoft.com/office/drawing/2014/main" id="{1F4ED1D0-55AE-2246-A10B-FC397742424E}"/>
              </a:ext>
            </a:extLst>
          </p:cNvPr>
          <p:cNvSpPr>
            <a:spLocks/>
          </p:cNvSpPr>
          <p:nvPr/>
        </p:nvSpPr>
        <p:spPr bwMode="auto">
          <a:xfrm>
            <a:off x="545305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9" name="Freeform 124">
            <a:extLst>
              <a:ext uri="{FF2B5EF4-FFF2-40B4-BE49-F238E27FC236}">
                <a16:creationId xmlns:a16="http://schemas.microsoft.com/office/drawing/2014/main" id="{F7C1F4D9-21EB-F54D-8E7D-E2941343753B}"/>
              </a:ext>
            </a:extLst>
          </p:cNvPr>
          <p:cNvSpPr>
            <a:spLocks/>
          </p:cNvSpPr>
          <p:nvPr/>
        </p:nvSpPr>
        <p:spPr bwMode="auto">
          <a:xfrm>
            <a:off x="566907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0" name="Freeform 124">
            <a:extLst>
              <a:ext uri="{FF2B5EF4-FFF2-40B4-BE49-F238E27FC236}">
                <a16:creationId xmlns:a16="http://schemas.microsoft.com/office/drawing/2014/main" id="{24B9E8E1-4411-CA44-AAB4-7F176DC59BE1}"/>
              </a:ext>
            </a:extLst>
          </p:cNvPr>
          <p:cNvSpPr>
            <a:spLocks/>
          </p:cNvSpPr>
          <p:nvPr/>
        </p:nvSpPr>
        <p:spPr bwMode="auto">
          <a:xfrm>
            <a:off x="588510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1" name="Freeform 124">
            <a:extLst>
              <a:ext uri="{FF2B5EF4-FFF2-40B4-BE49-F238E27FC236}">
                <a16:creationId xmlns:a16="http://schemas.microsoft.com/office/drawing/2014/main" id="{3D89DB86-62FA-584F-9AFA-E83641963C5C}"/>
              </a:ext>
            </a:extLst>
          </p:cNvPr>
          <p:cNvSpPr>
            <a:spLocks/>
          </p:cNvSpPr>
          <p:nvPr/>
        </p:nvSpPr>
        <p:spPr bwMode="auto">
          <a:xfrm>
            <a:off x="6101126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2" name="Freeform 124">
            <a:extLst>
              <a:ext uri="{FF2B5EF4-FFF2-40B4-BE49-F238E27FC236}">
                <a16:creationId xmlns:a16="http://schemas.microsoft.com/office/drawing/2014/main" id="{A4DD5533-B085-414F-91D4-3145B0E90E3D}"/>
              </a:ext>
            </a:extLst>
          </p:cNvPr>
          <p:cNvSpPr>
            <a:spLocks/>
          </p:cNvSpPr>
          <p:nvPr/>
        </p:nvSpPr>
        <p:spPr bwMode="auto">
          <a:xfrm>
            <a:off x="6361029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3" name="Freeform 124">
            <a:extLst>
              <a:ext uri="{FF2B5EF4-FFF2-40B4-BE49-F238E27FC236}">
                <a16:creationId xmlns:a16="http://schemas.microsoft.com/office/drawing/2014/main" id="{351A7BDB-C2A3-7B49-BADA-7D25D5E1C8CC}"/>
              </a:ext>
            </a:extLst>
          </p:cNvPr>
          <p:cNvSpPr>
            <a:spLocks/>
          </p:cNvSpPr>
          <p:nvPr/>
        </p:nvSpPr>
        <p:spPr bwMode="auto">
          <a:xfrm>
            <a:off x="657705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4" name="Freeform 124">
            <a:extLst>
              <a:ext uri="{FF2B5EF4-FFF2-40B4-BE49-F238E27FC236}">
                <a16:creationId xmlns:a16="http://schemas.microsoft.com/office/drawing/2014/main" id="{94E1DF58-9728-8D45-89E5-3ED1D9F0C708}"/>
              </a:ext>
            </a:extLst>
          </p:cNvPr>
          <p:cNvSpPr>
            <a:spLocks/>
          </p:cNvSpPr>
          <p:nvPr/>
        </p:nvSpPr>
        <p:spPr bwMode="auto">
          <a:xfrm>
            <a:off x="679307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5" name="Freeform 124">
            <a:extLst>
              <a:ext uri="{FF2B5EF4-FFF2-40B4-BE49-F238E27FC236}">
                <a16:creationId xmlns:a16="http://schemas.microsoft.com/office/drawing/2014/main" id="{A6F44E21-3911-7E44-B1BF-5D8E6C27FD2C}"/>
              </a:ext>
            </a:extLst>
          </p:cNvPr>
          <p:cNvSpPr>
            <a:spLocks/>
          </p:cNvSpPr>
          <p:nvPr/>
        </p:nvSpPr>
        <p:spPr bwMode="auto">
          <a:xfrm>
            <a:off x="700910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6" name="Freeform 124">
            <a:extLst>
              <a:ext uri="{FF2B5EF4-FFF2-40B4-BE49-F238E27FC236}">
                <a16:creationId xmlns:a16="http://schemas.microsoft.com/office/drawing/2014/main" id="{2D574DAE-A789-AD48-9BE6-833F6CDCE957}"/>
              </a:ext>
            </a:extLst>
          </p:cNvPr>
          <p:cNvSpPr>
            <a:spLocks/>
          </p:cNvSpPr>
          <p:nvPr/>
        </p:nvSpPr>
        <p:spPr bwMode="auto">
          <a:xfrm>
            <a:off x="729713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7" name="Freeform 124">
            <a:extLst>
              <a:ext uri="{FF2B5EF4-FFF2-40B4-BE49-F238E27FC236}">
                <a16:creationId xmlns:a16="http://schemas.microsoft.com/office/drawing/2014/main" id="{9A397DED-243D-3147-8B30-E6CC8A8CB546}"/>
              </a:ext>
            </a:extLst>
          </p:cNvPr>
          <p:cNvSpPr>
            <a:spLocks/>
          </p:cNvSpPr>
          <p:nvPr/>
        </p:nvSpPr>
        <p:spPr bwMode="auto">
          <a:xfrm>
            <a:off x="751315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8" name="Freeform 124">
            <a:extLst>
              <a:ext uri="{FF2B5EF4-FFF2-40B4-BE49-F238E27FC236}">
                <a16:creationId xmlns:a16="http://schemas.microsoft.com/office/drawing/2014/main" id="{F0D22E05-D966-334A-9B94-C0D2C099F5E0}"/>
              </a:ext>
            </a:extLst>
          </p:cNvPr>
          <p:cNvSpPr>
            <a:spLocks/>
          </p:cNvSpPr>
          <p:nvPr/>
        </p:nvSpPr>
        <p:spPr bwMode="auto">
          <a:xfrm>
            <a:off x="772918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9" name="Freeform 124">
            <a:extLst>
              <a:ext uri="{FF2B5EF4-FFF2-40B4-BE49-F238E27FC236}">
                <a16:creationId xmlns:a16="http://schemas.microsoft.com/office/drawing/2014/main" id="{B21A17AE-DA7D-5E4C-AA53-2238294F0CCE}"/>
              </a:ext>
            </a:extLst>
          </p:cNvPr>
          <p:cNvSpPr>
            <a:spLocks/>
          </p:cNvSpPr>
          <p:nvPr/>
        </p:nvSpPr>
        <p:spPr bwMode="auto">
          <a:xfrm>
            <a:off x="7945205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0" name="Freeform 124">
            <a:extLst>
              <a:ext uri="{FF2B5EF4-FFF2-40B4-BE49-F238E27FC236}">
                <a16:creationId xmlns:a16="http://schemas.microsoft.com/office/drawing/2014/main" id="{DD007F72-762E-3540-90FA-DDA3C66CC674}"/>
              </a:ext>
            </a:extLst>
          </p:cNvPr>
          <p:cNvSpPr>
            <a:spLocks/>
          </p:cNvSpPr>
          <p:nvPr/>
        </p:nvSpPr>
        <p:spPr bwMode="auto">
          <a:xfrm>
            <a:off x="8232220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1" name="Freeform 124">
            <a:extLst>
              <a:ext uri="{FF2B5EF4-FFF2-40B4-BE49-F238E27FC236}">
                <a16:creationId xmlns:a16="http://schemas.microsoft.com/office/drawing/2014/main" id="{6374B589-50F8-AC4E-93AD-5CC14EDF4AC4}"/>
              </a:ext>
            </a:extLst>
          </p:cNvPr>
          <p:cNvSpPr>
            <a:spLocks/>
          </p:cNvSpPr>
          <p:nvPr/>
        </p:nvSpPr>
        <p:spPr bwMode="auto">
          <a:xfrm>
            <a:off x="844824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2" name="Freeform 124">
            <a:extLst>
              <a:ext uri="{FF2B5EF4-FFF2-40B4-BE49-F238E27FC236}">
                <a16:creationId xmlns:a16="http://schemas.microsoft.com/office/drawing/2014/main" id="{6858BC52-A262-3846-B335-1A6A62A4F340}"/>
              </a:ext>
            </a:extLst>
          </p:cNvPr>
          <p:cNvSpPr>
            <a:spLocks/>
          </p:cNvSpPr>
          <p:nvPr/>
        </p:nvSpPr>
        <p:spPr bwMode="auto">
          <a:xfrm>
            <a:off x="866426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3" name="Freeform 124">
            <a:extLst>
              <a:ext uri="{FF2B5EF4-FFF2-40B4-BE49-F238E27FC236}">
                <a16:creationId xmlns:a16="http://schemas.microsoft.com/office/drawing/2014/main" id="{B953FBE7-B805-324D-BC0E-EFFF9C9C5A54}"/>
              </a:ext>
            </a:extLst>
          </p:cNvPr>
          <p:cNvSpPr>
            <a:spLocks/>
          </p:cNvSpPr>
          <p:nvPr/>
        </p:nvSpPr>
        <p:spPr bwMode="auto">
          <a:xfrm>
            <a:off x="888029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B594FF3-1752-D943-8C3F-A10E44C126D3}"/>
              </a:ext>
            </a:extLst>
          </p:cNvPr>
          <p:cNvSpPr txBox="1"/>
          <p:nvPr/>
        </p:nvSpPr>
        <p:spPr>
          <a:xfrm>
            <a:off x="4076381" y="4555849"/>
            <a:ext cx="1207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16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2D7D910-FBC2-0C49-B799-A054F634CC00}"/>
              </a:ext>
            </a:extLst>
          </p:cNvPr>
          <p:cNvSpPr txBox="1"/>
          <p:nvPr/>
        </p:nvSpPr>
        <p:spPr>
          <a:xfrm>
            <a:off x="4079855" y="5223266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FF3648C-0AEC-D241-B7BB-AF012360319B}"/>
              </a:ext>
            </a:extLst>
          </p:cNvPr>
          <p:cNvSpPr txBox="1"/>
          <p:nvPr/>
        </p:nvSpPr>
        <p:spPr>
          <a:xfrm>
            <a:off x="4079855" y="591662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4</a:t>
            </a: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F7EA0EB7-A7E6-4A43-A93B-9E1325176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185" y="4163637"/>
            <a:ext cx="3751670" cy="2340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0D633315-A7A6-A64D-9850-77F94268F483}"/>
              </a:ext>
            </a:extLst>
          </p:cNvPr>
          <p:cNvSpPr txBox="1"/>
          <p:nvPr/>
        </p:nvSpPr>
        <p:spPr>
          <a:xfrm>
            <a:off x="53347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C459E05-7958-6545-9CA5-6ECD484DD5E5}"/>
              </a:ext>
            </a:extLst>
          </p:cNvPr>
          <p:cNvSpPr txBox="1"/>
          <p:nvPr/>
        </p:nvSpPr>
        <p:spPr>
          <a:xfrm>
            <a:off x="62936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BE50F0B-6F9D-904E-9752-DC51351B5840}"/>
              </a:ext>
            </a:extLst>
          </p:cNvPr>
          <p:cNvSpPr txBox="1"/>
          <p:nvPr/>
        </p:nvSpPr>
        <p:spPr>
          <a:xfrm>
            <a:off x="72016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0DB50C4-0835-E448-BC7C-D0498A6259AF}"/>
              </a:ext>
            </a:extLst>
          </p:cNvPr>
          <p:cNvSpPr txBox="1"/>
          <p:nvPr/>
        </p:nvSpPr>
        <p:spPr>
          <a:xfrm>
            <a:off x="81605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3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2DF97387-FD03-D049-962A-2D8015A24374}"/>
              </a:ext>
            </a:extLst>
          </p:cNvPr>
          <p:cNvGrpSpPr/>
          <p:nvPr/>
        </p:nvGrpSpPr>
        <p:grpSpPr>
          <a:xfrm>
            <a:off x="5453054" y="4447224"/>
            <a:ext cx="3500263" cy="468000"/>
            <a:chOff x="5453054" y="4447224"/>
            <a:chExt cx="3500263" cy="468000"/>
          </a:xfrm>
        </p:grpSpPr>
        <p:sp>
          <p:nvSpPr>
            <p:cNvPr id="78" name="Freeform 124">
              <a:extLst>
                <a:ext uri="{FF2B5EF4-FFF2-40B4-BE49-F238E27FC236}">
                  <a16:creationId xmlns:a16="http://schemas.microsoft.com/office/drawing/2014/main" id="{7B340EE6-D428-864A-9204-3C9E50B4F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5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79" name="Freeform 124">
              <a:extLst>
                <a:ext uri="{FF2B5EF4-FFF2-40B4-BE49-F238E27FC236}">
                  <a16:creationId xmlns:a16="http://schemas.microsoft.com/office/drawing/2014/main" id="{A2C930E8-A63B-F740-AF7C-7C6A1F8D4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07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>
                <a:latin typeface="Calibri" charset="0"/>
              </a:endParaRPr>
            </a:p>
          </p:txBody>
        </p:sp>
        <p:sp>
          <p:nvSpPr>
            <p:cNvPr id="80" name="Freeform 124">
              <a:extLst>
                <a:ext uri="{FF2B5EF4-FFF2-40B4-BE49-F238E27FC236}">
                  <a16:creationId xmlns:a16="http://schemas.microsoft.com/office/drawing/2014/main" id="{356EB7AD-5C75-F544-B3C8-FCDFAD8C0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510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1" name="Freeform 124">
              <a:extLst>
                <a:ext uri="{FF2B5EF4-FFF2-40B4-BE49-F238E27FC236}">
                  <a16:creationId xmlns:a16="http://schemas.microsoft.com/office/drawing/2014/main" id="{B809E966-8E7A-F148-87E1-1529325EA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1126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2" name="Freeform 124">
              <a:extLst>
                <a:ext uri="{FF2B5EF4-FFF2-40B4-BE49-F238E27FC236}">
                  <a16:creationId xmlns:a16="http://schemas.microsoft.com/office/drawing/2014/main" id="{95DB2F15-146D-1F49-A7B1-BF35D2E99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029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3" name="Freeform 124">
              <a:extLst>
                <a:ext uri="{FF2B5EF4-FFF2-40B4-BE49-F238E27FC236}">
                  <a16:creationId xmlns:a16="http://schemas.microsoft.com/office/drawing/2014/main" id="{6F58AB08-7DF1-1144-94E8-240432F94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05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4" name="Freeform 124">
              <a:extLst>
                <a:ext uri="{FF2B5EF4-FFF2-40B4-BE49-F238E27FC236}">
                  <a16:creationId xmlns:a16="http://schemas.microsoft.com/office/drawing/2014/main" id="{C8CC4EC3-A5AD-D54C-AD27-855AAD60F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07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5" name="Freeform 124">
              <a:extLst>
                <a:ext uri="{FF2B5EF4-FFF2-40B4-BE49-F238E27FC236}">
                  <a16:creationId xmlns:a16="http://schemas.microsoft.com/office/drawing/2014/main" id="{E5867BB5-EBE0-5E4E-8048-ED8E2A50D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10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6" name="Freeform 124">
              <a:extLst>
                <a:ext uri="{FF2B5EF4-FFF2-40B4-BE49-F238E27FC236}">
                  <a16:creationId xmlns:a16="http://schemas.microsoft.com/office/drawing/2014/main" id="{DEE45F81-17FC-C841-AA45-CC1B58AAD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13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7" name="Freeform 124">
              <a:extLst>
                <a:ext uri="{FF2B5EF4-FFF2-40B4-BE49-F238E27FC236}">
                  <a16:creationId xmlns:a16="http://schemas.microsoft.com/office/drawing/2014/main" id="{AD7784C6-8B6C-CB45-9287-5D71C8CD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5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8" name="Freeform 124">
              <a:extLst>
                <a:ext uri="{FF2B5EF4-FFF2-40B4-BE49-F238E27FC236}">
                  <a16:creationId xmlns:a16="http://schemas.microsoft.com/office/drawing/2014/main" id="{0422D32D-AF38-694F-BEA7-3A9A5AF0C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18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9" name="Freeform 124">
              <a:extLst>
                <a:ext uri="{FF2B5EF4-FFF2-40B4-BE49-F238E27FC236}">
                  <a16:creationId xmlns:a16="http://schemas.microsoft.com/office/drawing/2014/main" id="{B837A43B-094D-D447-9539-BDCB8EA9B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205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0" name="Freeform 124">
              <a:extLst>
                <a:ext uri="{FF2B5EF4-FFF2-40B4-BE49-F238E27FC236}">
                  <a16:creationId xmlns:a16="http://schemas.microsoft.com/office/drawing/2014/main" id="{EF484DE8-90C2-5F44-A611-FCE62DE38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220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1" name="Freeform 124">
              <a:extLst>
                <a:ext uri="{FF2B5EF4-FFF2-40B4-BE49-F238E27FC236}">
                  <a16:creationId xmlns:a16="http://schemas.microsoft.com/office/drawing/2014/main" id="{B0A8E582-2DA5-F04D-B3F2-05AAA9BA0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24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2" name="Freeform 124">
              <a:extLst>
                <a:ext uri="{FF2B5EF4-FFF2-40B4-BE49-F238E27FC236}">
                  <a16:creationId xmlns:a16="http://schemas.microsoft.com/office/drawing/2014/main" id="{07C70E4B-18A5-DF41-9D9A-2BF0456B4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426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3" name="Freeform 124">
              <a:extLst>
                <a:ext uri="{FF2B5EF4-FFF2-40B4-BE49-F238E27FC236}">
                  <a16:creationId xmlns:a16="http://schemas.microsoft.com/office/drawing/2014/main" id="{6D2BB04F-8ABB-FE4B-9306-FBAE38A4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29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6739B86E-B58E-4646-A882-7672969C4923}"/>
              </a:ext>
            </a:extLst>
          </p:cNvPr>
          <p:cNvSpPr txBox="1"/>
          <p:nvPr/>
        </p:nvSpPr>
        <p:spPr>
          <a:xfrm>
            <a:off x="606595" y="4974267"/>
            <a:ext cx="23812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Warp utilization </a:t>
            </a:r>
          </a:p>
          <a:p>
            <a:r>
              <a:rPr lang="en-US" sz="2400" dirty="0"/>
              <a:t>is maximized</a:t>
            </a:r>
          </a:p>
        </p:txBody>
      </p:sp>
    </p:spTree>
    <p:extLst>
      <p:ext uri="{BB962C8B-B14F-4D97-AF65-F5344CB8AC3E}">
        <p14:creationId xmlns:p14="http://schemas.microsoft.com/office/powerpoint/2010/main" val="26729613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9B3DF-8945-4B49-B419-09CBFBB65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sz="3800" dirty="0"/>
              <a:t>Reduction with a Configurable Crossbar (IV)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9CF605-53D5-514F-AAA4-BF5D7002F9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50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98F64B-A667-3346-8225-F9FFDD27E387}"/>
              </a:ext>
            </a:extLst>
          </p:cNvPr>
          <p:cNvSpPr txBox="1"/>
          <p:nvPr/>
        </p:nvSpPr>
        <p:spPr>
          <a:xfrm>
            <a:off x="192954" y="6453336"/>
            <a:ext cx="784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Lindholm, "Reduction Operations in a Synchronous Parallel Thread Processing System with Disabled Execution Threads," US8200940B1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2D3592-D49B-2E4C-A888-BEB75D945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9052" y="1629240"/>
            <a:ext cx="4566548" cy="3303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CE5C94-19C3-CC4F-A57C-EA67F4297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04" y="980728"/>
            <a:ext cx="1681200" cy="12207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0E16247-F3CA-8F4C-9902-AFC3076878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980728"/>
            <a:ext cx="2151777" cy="16972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1D18A9-FD69-A640-8B09-DB2C3926F6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2924944"/>
            <a:ext cx="3288116" cy="330369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B837F46-7DE4-964D-8970-6874F60B051F}"/>
              </a:ext>
            </a:extLst>
          </p:cNvPr>
          <p:cNvSpPr/>
          <p:nvPr/>
        </p:nvSpPr>
        <p:spPr>
          <a:xfrm>
            <a:off x="5597774" y="2122118"/>
            <a:ext cx="545852" cy="268657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BBCAE5-33EA-D344-9E07-83B297611000}"/>
              </a:ext>
            </a:extLst>
          </p:cNvPr>
          <p:cNvSpPr/>
          <p:nvPr/>
        </p:nvSpPr>
        <p:spPr>
          <a:xfrm>
            <a:off x="4515099" y="2122118"/>
            <a:ext cx="545852" cy="268657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DD47473-AA4C-D943-9291-78C9E46F2DE4}"/>
              </a:ext>
            </a:extLst>
          </p:cNvPr>
          <p:cNvSpPr/>
          <p:nvPr/>
        </p:nvSpPr>
        <p:spPr>
          <a:xfrm>
            <a:off x="6143874" y="2115768"/>
            <a:ext cx="545852" cy="268657"/>
          </a:xfrm>
          <a:prstGeom prst="rect">
            <a:avLst/>
          </a:prstGeom>
          <a:solidFill>
            <a:srgbClr val="7030A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869CBCC-D0DE-9D44-9DBB-873F001A3D71}"/>
              </a:ext>
            </a:extLst>
          </p:cNvPr>
          <p:cNvSpPr/>
          <p:nvPr/>
        </p:nvSpPr>
        <p:spPr>
          <a:xfrm>
            <a:off x="5599703" y="2940062"/>
            <a:ext cx="545852" cy="268657"/>
          </a:xfrm>
          <a:prstGeom prst="rect">
            <a:avLst/>
          </a:prstGeom>
          <a:solidFill>
            <a:srgbClr val="C0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E5F086-A285-5B4D-B81F-AB5B1056B647}"/>
              </a:ext>
            </a:extLst>
          </p:cNvPr>
          <p:cNvSpPr/>
          <p:nvPr/>
        </p:nvSpPr>
        <p:spPr>
          <a:xfrm>
            <a:off x="5051674" y="2125293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3853521-12B5-6342-BFCB-065B3265465D}"/>
              </a:ext>
            </a:extLst>
          </p:cNvPr>
          <p:cNvSpPr/>
          <p:nvPr/>
        </p:nvSpPr>
        <p:spPr>
          <a:xfrm>
            <a:off x="4517028" y="2940062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850D33E-D47A-4445-9C72-D153BEAA8207}"/>
              </a:ext>
            </a:extLst>
          </p:cNvPr>
          <p:cNvSpPr/>
          <p:nvPr/>
        </p:nvSpPr>
        <p:spPr>
          <a:xfrm>
            <a:off x="5053603" y="2943237"/>
            <a:ext cx="545852" cy="268657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8336ED3-00C5-B34C-8702-2F04687FBE5D}"/>
              </a:ext>
            </a:extLst>
          </p:cNvPr>
          <p:cNvSpPr/>
          <p:nvPr/>
        </p:nvSpPr>
        <p:spPr>
          <a:xfrm>
            <a:off x="6145803" y="2933712"/>
            <a:ext cx="545852" cy="268657"/>
          </a:xfrm>
          <a:prstGeom prst="rect">
            <a:avLst/>
          </a:prstGeom>
          <a:solidFill>
            <a:srgbClr val="7030A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E25C79FD-96AE-FB41-A4C9-F2DDA2E692D1}"/>
              </a:ext>
            </a:extLst>
          </p:cNvPr>
          <p:cNvGrpSpPr/>
          <p:nvPr/>
        </p:nvGrpSpPr>
        <p:grpSpPr>
          <a:xfrm>
            <a:off x="6696324" y="2118943"/>
            <a:ext cx="2176556" cy="1096126"/>
            <a:chOff x="6696324" y="2118943"/>
            <a:chExt cx="2176556" cy="1096126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C37D5FD-62D3-8F42-80DA-F4D6F032FC72}"/>
                </a:ext>
              </a:extLst>
            </p:cNvPr>
            <p:cNvSpPr/>
            <p:nvPr/>
          </p:nvSpPr>
          <p:spPr>
            <a:xfrm>
              <a:off x="7778999" y="2125293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55A9A1E-59A3-E841-9B8D-CAB874D7EA89}"/>
                </a:ext>
              </a:extLst>
            </p:cNvPr>
            <p:cNvSpPr/>
            <p:nvPr/>
          </p:nvSpPr>
          <p:spPr>
            <a:xfrm>
              <a:off x="6696324" y="2125293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5B5A96F-155C-5341-A00F-934570DADB75}"/>
                </a:ext>
              </a:extLst>
            </p:cNvPr>
            <p:cNvSpPr/>
            <p:nvPr/>
          </p:nvSpPr>
          <p:spPr>
            <a:xfrm>
              <a:off x="7232899" y="2128468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5497F56-8BA2-E141-864C-1F6964680770}"/>
                </a:ext>
              </a:extLst>
            </p:cNvPr>
            <p:cNvSpPr/>
            <p:nvPr/>
          </p:nvSpPr>
          <p:spPr>
            <a:xfrm>
              <a:off x="8325099" y="2118943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BF19553-6AA4-5944-BDDC-36C8B6DF63EC}"/>
                </a:ext>
              </a:extLst>
            </p:cNvPr>
            <p:cNvSpPr/>
            <p:nvPr/>
          </p:nvSpPr>
          <p:spPr>
            <a:xfrm>
              <a:off x="7780928" y="2943237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4E3C6DB-3A78-5A48-91D1-0AB6F8EA3396}"/>
                </a:ext>
              </a:extLst>
            </p:cNvPr>
            <p:cNvSpPr/>
            <p:nvPr/>
          </p:nvSpPr>
          <p:spPr>
            <a:xfrm>
              <a:off x="6698253" y="2943237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3E28F93-9EE6-024E-AB37-0E113679CDBB}"/>
                </a:ext>
              </a:extLst>
            </p:cNvPr>
            <p:cNvSpPr/>
            <p:nvPr/>
          </p:nvSpPr>
          <p:spPr>
            <a:xfrm>
              <a:off x="7234828" y="2946412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A68AFEC-D7AB-5744-B57F-406BA3A7D99A}"/>
                </a:ext>
              </a:extLst>
            </p:cNvPr>
            <p:cNvSpPr/>
            <p:nvPr/>
          </p:nvSpPr>
          <p:spPr>
            <a:xfrm>
              <a:off x="8327028" y="2936887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>
            <a:extLst>
              <a:ext uri="{FF2B5EF4-FFF2-40B4-BE49-F238E27FC236}">
                <a16:creationId xmlns:a16="http://schemas.microsoft.com/office/drawing/2014/main" id="{40588B43-4F93-384E-8CDA-25F822E7C45C}"/>
              </a:ext>
            </a:extLst>
          </p:cNvPr>
          <p:cNvSpPr/>
          <p:nvPr/>
        </p:nvSpPr>
        <p:spPr>
          <a:xfrm>
            <a:off x="4518958" y="3758007"/>
            <a:ext cx="545852" cy="268657"/>
          </a:xfrm>
          <a:prstGeom prst="rect">
            <a:avLst/>
          </a:prstGeom>
          <a:solidFill>
            <a:srgbClr val="941651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AAD55DCB-0360-5145-AE0C-DE6CB2672CF4}"/>
              </a:ext>
            </a:extLst>
          </p:cNvPr>
          <p:cNvGrpSpPr/>
          <p:nvPr/>
        </p:nvGrpSpPr>
        <p:grpSpPr>
          <a:xfrm>
            <a:off x="5055533" y="3751657"/>
            <a:ext cx="3819277" cy="281357"/>
            <a:chOff x="5055533" y="3751657"/>
            <a:chExt cx="3819277" cy="281357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EB5EAEE-2376-C348-9CAD-B434E588408C}"/>
                </a:ext>
              </a:extLst>
            </p:cNvPr>
            <p:cNvSpPr/>
            <p:nvPr/>
          </p:nvSpPr>
          <p:spPr>
            <a:xfrm>
              <a:off x="5601633" y="3758007"/>
              <a:ext cx="545852" cy="268657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56EC03C-E4B1-A64A-9636-B30DFB1AB5B6}"/>
                </a:ext>
              </a:extLst>
            </p:cNvPr>
            <p:cNvSpPr/>
            <p:nvPr/>
          </p:nvSpPr>
          <p:spPr>
            <a:xfrm>
              <a:off x="5055533" y="3761182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B67ACD2-144E-8D40-AD4F-2925282B57A8}"/>
                </a:ext>
              </a:extLst>
            </p:cNvPr>
            <p:cNvSpPr/>
            <p:nvPr/>
          </p:nvSpPr>
          <p:spPr>
            <a:xfrm>
              <a:off x="6147733" y="3751657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B5CDC7E-0007-FD40-95D9-11A63E0468DC}"/>
                </a:ext>
              </a:extLst>
            </p:cNvPr>
            <p:cNvSpPr/>
            <p:nvPr/>
          </p:nvSpPr>
          <p:spPr>
            <a:xfrm>
              <a:off x="7782858" y="3761182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80134FA-40E0-494F-B3F0-BC7CE26833B4}"/>
                </a:ext>
              </a:extLst>
            </p:cNvPr>
            <p:cNvSpPr/>
            <p:nvPr/>
          </p:nvSpPr>
          <p:spPr>
            <a:xfrm>
              <a:off x="6700183" y="3761182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081A890-5B24-0A41-8803-04FBFE2D76AA}"/>
                </a:ext>
              </a:extLst>
            </p:cNvPr>
            <p:cNvSpPr/>
            <p:nvPr/>
          </p:nvSpPr>
          <p:spPr>
            <a:xfrm>
              <a:off x="7236758" y="3764357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DE876E1-8143-DB44-822A-37FF6535BBBB}"/>
                </a:ext>
              </a:extLst>
            </p:cNvPr>
            <p:cNvSpPr/>
            <p:nvPr/>
          </p:nvSpPr>
          <p:spPr>
            <a:xfrm>
              <a:off x="8328958" y="3754832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B2C02989-C13B-7B44-8344-93DE4239F7B1}"/>
              </a:ext>
            </a:extLst>
          </p:cNvPr>
          <p:cNvGrpSpPr/>
          <p:nvPr/>
        </p:nvGrpSpPr>
        <p:grpSpPr>
          <a:xfrm>
            <a:off x="4515099" y="4575388"/>
            <a:ext cx="4355852" cy="281357"/>
            <a:chOff x="4515099" y="4575388"/>
            <a:chExt cx="4355852" cy="281357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7604ACB9-91BB-B841-9EFC-B785DABEE7E6}"/>
                </a:ext>
              </a:extLst>
            </p:cNvPr>
            <p:cNvSpPr/>
            <p:nvPr/>
          </p:nvSpPr>
          <p:spPr>
            <a:xfrm>
              <a:off x="5597774" y="4581738"/>
              <a:ext cx="545852" cy="268657"/>
            </a:xfrm>
            <a:prstGeom prst="rect">
              <a:avLst/>
            </a:prstGeom>
            <a:solidFill>
              <a:srgbClr val="C0000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DAE8669-1441-3449-94F7-9B9A04840E05}"/>
                </a:ext>
              </a:extLst>
            </p:cNvPr>
            <p:cNvSpPr/>
            <p:nvPr/>
          </p:nvSpPr>
          <p:spPr>
            <a:xfrm>
              <a:off x="4515099" y="4581738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31ED6E63-C8C5-8340-84D1-A9366F60CB33}"/>
                </a:ext>
              </a:extLst>
            </p:cNvPr>
            <p:cNvSpPr/>
            <p:nvPr/>
          </p:nvSpPr>
          <p:spPr>
            <a:xfrm>
              <a:off x="5051674" y="4584913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90D91962-808B-CE45-AB7F-17A0C3A51266}"/>
                </a:ext>
              </a:extLst>
            </p:cNvPr>
            <p:cNvSpPr/>
            <p:nvPr/>
          </p:nvSpPr>
          <p:spPr>
            <a:xfrm>
              <a:off x="6143874" y="4575388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AE42A70-4DB2-FA40-90AA-EF38943879A7}"/>
                </a:ext>
              </a:extLst>
            </p:cNvPr>
            <p:cNvSpPr/>
            <p:nvPr/>
          </p:nvSpPr>
          <p:spPr>
            <a:xfrm>
              <a:off x="7778999" y="4584913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44B95351-9628-6441-A298-DEF5A648100D}"/>
                </a:ext>
              </a:extLst>
            </p:cNvPr>
            <p:cNvSpPr/>
            <p:nvPr/>
          </p:nvSpPr>
          <p:spPr>
            <a:xfrm>
              <a:off x="6696324" y="4584913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50C9E368-E1BB-D54E-ACF5-077BBC13DDC3}"/>
                </a:ext>
              </a:extLst>
            </p:cNvPr>
            <p:cNvSpPr/>
            <p:nvPr/>
          </p:nvSpPr>
          <p:spPr>
            <a:xfrm>
              <a:off x="7232899" y="4588088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468B692B-DF16-9649-ABA8-CDE0C04660E9}"/>
                </a:ext>
              </a:extLst>
            </p:cNvPr>
            <p:cNvSpPr/>
            <p:nvPr/>
          </p:nvSpPr>
          <p:spPr>
            <a:xfrm>
              <a:off x="8325099" y="4578563"/>
              <a:ext cx="545852" cy="268657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Diamond 8">
            <a:extLst>
              <a:ext uri="{FF2B5EF4-FFF2-40B4-BE49-F238E27FC236}">
                <a16:creationId xmlns:a16="http://schemas.microsoft.com/office/drawing/2014/main" id="{5C28AF49-FED3-204E-B3C7-0F007F670636}"/>
              </a:ext>
            </a:extLst>
          </p:cNvPr>
          <p:cNvSpPr/>
          <p:nvPr/>
        </p:nvSpPr>
        <p:spPr>
          <a:xfrm>
            <a:off x="1908372" y="3601159"/>
            <a:ext cx="792088" cy="461793"/>
          </a:xfrm>
          <a:prstGeom prst="diamond">
            <a:avLst/>
          </a:prstGeom>
          <a:solidFill>
            <a:srgbClr val="FFC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3BCAEF6-58A6-404F-9158-A0340919E7F6}"/>
              </a:ext>
            </a:extLst>
          </p:cNvPr>
          <p:cNvSpPr/>
          <p:nvPr/>
        </p:nvSpPr>
        <p:spPr>
          <a:xfrm>
            <a:off x="3013095" y="3627265"/>
            <a:ext cx="908456" cy="402694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6E4015F-0B16-4B46-97AC-DC187613928A}"/>
              </a:ext>
            </a:extLst>
          </p:cNvPr>
          <p:cNvSpPr/>
          <p:nvPr/>
        </p:nvSpPr>
        <p:spPr>
          <a:xfrm>
            <a:off x="1859883" y="5801715"/>
            <a:ext cx="908456" cy="368128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Diamond 72">
            <a:extLst>
              <a:ext uri="{FF2B5EF4-FFF2-40B4-BE49-F238E27FC236}">
                <a16:creationId xmlns:a16="http://schemas.microsoft.com/office/drawing/2014/main" id="{4F3ECE6A-C78B-6046-97C8-8BFE685C68CE}"/>
              </a:ext>
            </a:extLst>
          </p:cNvPr>
          <p:cNvSpPr/>
          <p:nvPr/>
        </p:nvSpPr>
        <p:spPr>
          <a:xfrm>
            <a:off x="1905230" y="4272033"/>
            <a:ext cx="792088" cy="526210"/>
          </a:xfrm>
          <a:prstGeom prst="diamond">
            <a:avLst/>
          </a:prstGeom>
          <a:solidFill>
            <a:srgbClr val="FFC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7D415D7E-E297-064E-9D26-78C2521508EA}"/>
              </a:ext>
            </a:extLst>
          </p:cNvPr>
          <p:cNvSpPr/>
          <p:nvPr/>
        </p:nvSpPr>
        <p:spPr>
          <a:xfrm>
            <a:off x="1856741" y="5166977"/>
            <a:ext cx="908456" cy="368128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C000623-4253-824A-92BD-B84B3EC00FB7}"/>
              </a:ext>
            </a:extLst>
          </p:cNvPr>
          <p:cNvSpPr/>
          <p:nvPr/>
        </p:nvSpPr>
        <p:spPr>
          <a:xfrm>
            <a:off x="725524" y="4332704"/>
            <a:ext cx="908456" cy="408977"/>
          </a:xfrm>
          <a:prstGeom prst="rect">
            <a:avLst/>
          </a:prstGeom>
          <a:solidFill>
            <a:srgbClr val="7030A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D2B1AAE-EF9C-7749-B970-B67663F392EC}"/>
              </a:ext>
            </a:extLst>
          </p:cNvPr>
          <p:cNvSpPr/>
          <p:nvPr/>
        </p:nvSpPr>
        <p:spPr>
          <a:xfrm>
            <a:off x="736522" y="5804856"/>
            <a:ext cx="908456" cy="369701"/>
          </a:xfrm>
          <a:prstGeom prst="rect">
            <a:avLst/>
          </a:prstGeom>
          <a:solidFill>
            <a:srgbClr val="7030A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73787AE8-E178-F541-8E35-782D87307797}"/>
              </a:ext>
            </a:extLst>
          </p:cNvPr>
          <p:cNvGrpSpPr/>
          <p:nvPr/>
        </p:nvGrpSpPr>
        <p:grpSpPr>
          <a:xfrm>
            <a:off x="4500905" y="2927555"/>
            <a:ext cx="4380825" cy="1108832"/>
            <a:chOff x="4500905" y="2927555"/>
            <a:chExt cx="4380825" cy="1108832"/>
          </a:xfrm>
        </p:grpSpPr>
        <p:sp>
          <p:nvSpPr>
            <p:cNvPr id="78" name="Rounded Rectangle 77">
              <a:extLst>
                <a:ext uri="{FF2B5EF4-FFF2-40B4-BE49-F238E27FC236}">
                  <a16:creationId xmlns:a16="http://schemas.microsoft.com/office/drawing/2014/main" id="{9053968E-07B9-8245-9F0A-CF42F5467C40}"/>
                </a:ext>
              </a:extLst>
            </p:cNvPr>
            <p:cNvSpPr/>
            <p:nvPr/>
          </p:nvSpPr>
          <p:spPr>
            <a:xfrm>
              <a:off x="4500905" y="2929327"/>
              <a:ext cx="1097137" cy="290125"/>
            </a:xfrm>
            <a:prstGeom prst="roundRect">
              <a:avLst/>
            </a:prstGeom>
            <a:noFill/>
            <a:ln w="19050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87AE4EAA-658F-C341-AEE5-137F0475AC65}"/>
                </a:ext>
              </a:extLst>
            </p:cNvPr>
            <p:cNvSpPr/>
            <p:nvPr/>
          </p:nvSpPr>
          <p:spPr>
            <a:xfrm>
              <a:off x="5588970" y="2927555"/>
              <a:ext cx="1097137" cy="290125"/>
            </a:xfrm>
            <a:prstGeom prst="roundRect">
              <a:avLst/>
            </a:prstGeom>
            <a:noFill/>
            <a:ln w="19050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834B4B77-6F40-504F-BAA0-AFAF210A6C0F}"/>
                </a:ext>
              </a:extLst>
            </p:cNvPr>
            <p:cNvSpPr/>
            <p:nvPr/>
          </p:nvSpPr>
          <p:spPr>
            <a:xfrm>
              <a:off x="6684124" y="2927555"/>
              <a:ext cx="1097137" cy="290125"/>
            </a:xfrm>
            <a:prstGeom prst="roundRect">
              <a:avLst/>
            </a:prstGeom>
            <a:noFill/>
            <a:ln w="19050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ounded Rectangle 81">
              <a:extLst>
                <a:ext uri="{FF2B5EF4-FFF2-40B4-BE49-F238E27FC236}">
                  <a16:creationId xmlns:a16="http://schemas.microsoft.com/office/drawing/2014/main" id="{4E6E42DE-82AD-B34D-98C9-B259F14CBC98}"/>
                </a:ext>
              </a:extLst>
            </p:cNvPr>
            <p:cNvSpPr/>
            <p:nvPr/>
          </p:nvSpPr>
          <p:spPr>
            <a:xfrm>
              <a:off x="7779277" y="2927555"/>
              <a:ext cx="1097137" cy="290125"/>
            </a:xfrm>
            <a:prstGeom prst="roundRect">
              <a:avLst/>
            </a:prstGeom>
            <a:noFill/>
            <a:ln w="19050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ounded Rectangle 82">
              <a:extLst>
                <a:ext uri="{FF2B5EF4-FFF2-40B4-BE49-F238E27FC236}">
                  <a16:creationId xmlns:a16="http://schemas.microsoft.com/office/drawing/2014/main" id="{2E263385-CC4F-C545-8829-F9722472833E}"/>
                </a:ext>
              </a:extLst>
            </p:cNvPr>
            <p:cNvSpPr/>
            <p:nvPr/>
          </p:nvSpPr>
          <p:spPr>
            <a:xfrm>
              <a:off x="4504449" y="3746262"/>
              <a:ext cx="2188746" cy="290125"/>
            </a:xfrm>
            <a:prstGeom prst="roundRect">
              <a:avLst/>
            </a:prstGeom>
            <a:noFill/>
            <a:ln w="19050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ounded Rectangle 84">
              <a:extLst>
                <a:ext uri="{FF2B5EF4-FFF2-40B4-BE49-F238E27FC236}">
                  <a16:creationId xmlns:a16="http://schemas.microsoft.com/office/drawing/2014/main" id="{F520CF9C-F0C5-0B41-A272-CEB2059425B6}"/>
                </a:ext>
              </a:extLst>
            </p:cNvPr>
            <p:cNvSpPr/>
            <p:nvPr/>
          </p:nvSpPr>
          <p:spPr>
            <a:xfrm>
              <a:off x="6692984" y="3744490"/>
              <a:ext cx="2188746" cy="290125"/>
            </a:xfrm>
            <a:prstGeom prst="roundRect">
              <a:avLst/>
            </a:prstGeom>
            <a:noFill/>
            <a:ln w="19050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Rectangle 86">
            <a:extLst>
              <a:ext uri="{FF2B5EF4-FFF2-40B4-BE49-F238E27FC236}">
                <a16:creationId xmlns:a16="http://schemas.microsoft.com/office/drawing/2014/main" id="{B97A25F6-8598-6D49-9D7E-3668D00E4251}"/>
              </a:ext>
            </a:extLst>
          </p:cNvPr>
          <p:cNvSpPr/>
          <p:nvPr/>
        </p:nvSpPr>
        <p:spPr>
          <a:xfrm>
            <a:off x="1798013" y="2964119"/>
            <a:ext cx="1002852" cy="339254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99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3FDD6"/>
                                      </p:to>
                                    </p:animClr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5493"/>
                                      </p:to>
                                    </p:animClr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41651"/>
                                      </p:to>
                                    </p:animClr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29" grpId="0" animBg="1"/>
      <p:bldP spid="29" grpId="1" animBg="1"/>
      <p:bldP spid="15" grpId="0" animBg="1"/>
      <p:bldP spid="30" grpId="0" animBg="1"/>
      <p:bldP spid="31" grpId="0" animBg="1"/>
      <p:bldP spid="32" grpId="0" animBg="1"/>
      <p:bldP spid="46" grpId="0" animBg="1"/>
      <p:bldP spid="9" grpId="0" animBg="1"/>
      <p:bldP spid="9" grpId="1" animBg="1"/>
      <p:bldP spid="69" grpId="0" animBg="1"/>
      <p:bldP spid="71" grpId="0" animBg="1"/>
      <p:bldP spid="73" grpId="0" animBg="1"/>
      <p:bldP spid="73" grpId="1" animBg="1"/>
      <p:bldP spid="74" grpId="0" animBg="1"/>
      <p:bldP spid="75" grpId="0" animBg="1"/>
      <p:bldP spid="76" grpId="0" animBg="1"/>
      <p:bldP spid="8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9B3DF-8945-4B49-B419-09CBFBB65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sz="3800" dirty="0"/>
              <a:t>Reduction with a Configurable Crossbar (V)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9CF605-53D5-514F-AAA4-BF5D7002F9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51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98F64B-A667-3346-8225-F9FFDD27E387}"/>
              </a:ext>
            </a:extLst>
          </p:cNvPr>
          <p:cNvSpPr txBox="1"/>
          <p:nvPr/>
        </p:nvSpPr>
        <p:spPr>
          <a:xfrm>
            <a:off x="192954" y="6453336"/>
            <a:ext cx="784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Lindholm, "Reduction Operations in a Synchronous Parallel Thread Processing System with Disabled Execution Threads," US8200940B1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65F6CB-96D0-0A42-8D7B-ADFE87FD6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1370179"/>
            <a:ext cx="5708251" cy="45070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ABA74DE-E55F-EB44-92A7-B15855DA8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504" y="980728"/>
            <a:ext cx="1681200" cy="12207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24C85B2-3BB8-A744-B251-F42B95EDD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99" y="2411142"/>
            <a:ext cx="3155964" cy="248937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B368ABB-D1C1-DB4B-9918-F628A8791662}"/>
              </a:ext>
            </a:extLst>
          </p:cNvPr>
          <p:cNvGrpSpPr/>
          <p:nvPr/>
        </p:nvGrpSpPr>
        <p:grpSpPr>
          <a:xfrm>
            <a:off x="3830837" y="1702966"/>
            <a:ext cx="3798689" cy="192509"/>
            <a:chOff x="3830837" y="1702966"/>
            <a:chExt cx="3798689" cy="192509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8EEF728-251D-E74E-B632-DE58A17C93B9}"/>
                </a:ext>
              </a:extLst>
            </p:cNvPr>
            <p:cNvSpPr/>
            <p:nvPr/>
          </p:nvSpPr>
          <p:spPr>
            <a:xfrm>
              <a:off x="3830837" y="1718841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B066DD6-23BE-0546-84C9-929ADC62E182}"/>
                </a:ext>
              </a:extLst>
            </p:cNvPr>
            <p:cNvSpPr/>
            <p:nvPr/>
          </p:nvSpPr>
          <p:spPr>
            <a:xfrm>
              <a:off x="4335662" y="1722016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8BA5439-6C1A-AB45-B178-8AB639724628}"/>
                </a:ext>
              </a:extLst>
            </p:cNvPr>
            <p:cNvSpPr/>
            <p:nvPr/>
          </p:nvSpPr>
          <p:spPr>
            <a:xfrm>
              <a:off x="5859662" y="1712491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6DCC3A4-4F70-0240-B589-C8628BDE76B9}"/>
                </a:ext>
              </a:extLst>
            </p:cNvPr>
            <p:cNvSpPr/>
            <p:nvPr/>
          </p:nvSpPr>
          <p:spPr>
            <a:xfrm>
              <a:off x="4843662" y="1722016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25B0F05-077B-FC48-9012-D31B221ACC15}"/>
                </a:ext>
              </a:extLst>
            </p:cNvPr>
            <p:cNvSpPr/>
            <p:nvPr/>
          </p:nvSpPr>
          <p:spPr>
            <a:xfrm>
              <a:off x="5351662" y="1715666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B15D195-A437-D74F-A79B-D429F73845FE}"/>
                </a:ext>
              </a:extLst>
            </p:cNvPr>
            <p:cNvSpPr/>
            <p:nvPr/>
          </p:nvSpPr>
          <p:spPr>
            <a:xfrm>
              <a:off x="6370837" y="1702966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64E2925-9DCD-354A-AAA9-31C28C885EBE}"/>
                </a:ext>
              </a:extLst>
            </p:cNvPr>
            <p:cNvSpPr/>
            <p:nvPr/>
          </p:nvSpPr>
          <p:spPr>
            <a:xfrm>
              <a:off x="6868554" y="1710482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6FC6420-5923-C847-BE28-BCD9C0C00F2D}"/>
                </a:ext>
              </a:extLst>
            </p:cNvPr>
            <p:cNvSpPr/>
            <p:nvPr/>
          </p:nvSpPr>
          <p:spPr>
            <a:xfrm>
              <a:off x="7383662" y="1706141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1CC1F76-3CCD-144C-BCA8-9E21EB2392ED}"/>
              </a:ext>
            </a:extLst>
          </p:cNvPr>
          <p:cNvGrpSpPr/>
          <p:nvPr/>
        </p:nvGrpSpPr>
        <p:grpSpPr>
          <a:xfrm>
            <a:off x="4090329" y="2341398"/>
            <a:ext cx="3798689" cy="192509"/>
            <a:chOff x="4090329" y="2341398"/>
            <a:chExt cx="3798689" cy="192509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792D0F5-0FB4-2D41-82D8-D8E5A4227749}"/>
                </a:ext>
              </a:extLst>
            </p:cNvPr>
            <p:cNvSpPr/>
            <p:nvPr/>
          </p:nvSpPr>
          <p:spPr>
            <a:xfrm>
              <a:off x="4090329" y="2357273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469CE88-0F1A-0B4E-B575-99AEB3E50A15}"/>
                </a:ext>
              </a:extLst>
            </p:cNvPr>
            <p:cNvSpPr/>
            <p:nvPr/>
          </p:nvSpPr>
          <p:spPr>
            <a:xfrm>
              <a:off x="4595154" y="2360448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D442E97-A7FA-844D-8B94-017E0D364061}"/>
                </a:ext>
              </a:extLst>
            </p:cNvPr>
            <p:cNvSpPr/>
            <p:nvPr/>
          </p:nvSpPr>
          <p:spPr>
            <a:xfrm>
              <a:off x="6119154" y="2350923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1688A5D-FEB2-2A4B-BE4E-EB107B857FC7}"/>
                </a:ext>
              </a:extLst>
            </p:cNvPr>
            <p:cNvSpPr/>
            <p:nvPr/>
          </p:nvSpPr>
          <p:spPr>
            <a:xfrm>
              <a:off x="5103154" y="2360448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FAB7A92-D688-5549-8B54-92FDAFAC3038}"/>
                </a:ext>
              </a:extLst>
            </p:cNvPr>
            <p:cNvSpPr/>
            <p:nvPr/>
          </p:nvSpPr>
          <p:spPr>
            <a:xfrm>
              <a:off x="5611154" y="2354098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AD9B5EF-2321-8E41-8CC5-1FC4AF77B877}"/>
                </a:ext>
              </a:extLst>
            </p:cNvPr>
            <p:cNvSpPr/>
            <p:nvPr/>
          </p:nvSpPr>
          <p:spPr>
            <a:xfrm>
              <a:off x="6630329" y="2341398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FDBD556-47A7-5F40-BDAD-B1151C34DB5B}"/>
                </a:ext>
              </a:extLst>
            </p:cNvPr>
            <p:cNvSpPr/>
            <p:nvPr/>
          </p:nvSpPr>
          <p:spPr>
            <a:xfrm>
              <a:off x="7128046" y="2348914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03395E33-F2B5-FE47-9DE9-39C4124EB664}"/>
                </a:ext>
              </a:extLst>
            </p:cNvPr>
            <p:cNvSpPr/>
            <p:nvPr/>
          </p:nvSpPr>
          <p:spPr>
            <a:xfrm>
              <a:off x="7643154" y="2344573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DB488029-2A43-8948-A1B5-B37ACFD23700}"/>
              </a:ext>
            </a:extLst>
          </p:cNvPr>
          <p:cNvGrpSpPr/>
          <p:nvPr/>
        </p:nvGrpSpPr>
        <p:grpSpPr>
          <a:xfrm>
            <a:off x="4086210" y="2715619"/>
            <a:ext cx="760729" cy="807773"/>
            <a:chOff x="4086210" y="2715619"/>
            <a:chExt cx="760729" cy="807773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5FE9C73-4DEA-F44D-A06C-517773A2AF9D}"/>
                </a:ext>
              </a:extLst>
            </p:cNvPr>
            <p:cNvSpPr/>
            <p:nvPr/>
          </p:nvSpPr>
          <p:spPr>
            <a:xfrm>
              <a:off x="4349821" y="3349933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F8C873F-A795-0444-9C9F-A3E39E7313B4}"/>
                </a:ext>
              </a:extLst>
            </p:cNvPr>
            <p:cNvSpPr/>
            <p:nvPr/>
          </p:nvSpPr>
          <p:spPr>
            <a:xfrm>
              <a:off x="4086210" y="2715619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2CCCEFF-6F14-1A4A-8830-154B36E450FD}"/>
                </a:ext>
              </a:extLst>
            </p:cNvPr>
            <p:cNvSpPr/>
            <p:nvPr/>
          </p:nvSpPr>
          <p:spPr>
            <a:xfrm>
              <a:off x="4601075" y="3345814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ABF6F786-9665-474C-9350-474E8B456CF4}"/>
              </a:ext>
            </a:extLst>
          </p:cNvPr>
          <p:cNvGrpSpPr/>
          <p:nvPr/>
        </p:nvGrpSpPr>
        <p:grpSpPr>
          <a:xfrm>
            <a:off x="5099035" y="2707260"/>
            <a:ext cx="2785621" cy="819307"/>
            <a:chOff x="5099035" y="2707260"/>
            <a:chExt cx="2785621" cy="819307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B5FCA200-F68B-6146-8731-9FABFACFFA94}"/>
                </a:ext>
              </a:extLst>
            </p:cNvPr>
            <p:cNvSpPr/>
            <p:nvPr/>
          </p:nvSpPr>
          <p:spPr>
            <a:xfrm>
              <a:off x="6378646" y="3343583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0F2EB80-2269-5848-998A-4D110E073AED}"/>
                </a:ext>
              </a:extLst>
            </p:cNvPr>
            <p:cNvSpPr/>
            <p:nvPr/>
          </p:nvSpPr>
          <p:spPr>
            <a:xfrm>
              <a:off x="5362646" y="3353108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6128C93-2980-C848-BA18-31D6CCB100A5}"/>
                </a:ext>
              </a:extLst>
            </p:cNvPr>
            <p:cNvSpPr/>
            <p:nvPr/>
          </p:nvSpPr>
          <p:spPr>
            <a:xfrm>
              <a:off x="7387538" y="3341574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105983A3-5505-704C-A139-AC30783B7784}"/>
                </a:ext>
              </a:extLst>
            </p:cNvPr>
            <p:cNvSpPr/>
            <p:nvPr/>
          </p:nvSpPr>
          <p:spPr>
            <a:xfrm>
              <a:off x="6115035" y="2709269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0398BCB-0909-8742-BC33-A859FD494C61}"/>
                </a:ext>
              </a:extLst>
            </p:cNvPr>
            <p:cNvSpPr/>
            <p:nvPr/>
          </p:nvSpPr>
          <p:spPr>
            <a:xfrm>
              <a:off x="5099035" y="2718794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151FA9E3-01F1-484D-AE93-56D3B3740276}"/>
                </a:ext>
              </a:extLst>
            </p:cNvPr>
            <p:cNvSpPr/>
            <p:nvPr/>
          </p:nvSpPr>
          <p:spPr>
            <a:xfrm>
              <a:off x="7123927" y="2707260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09CDBED-06D6-904A-9265-CB238FCB86C3}"/>
                </a:ext>
              </a:extLst>
            </p:cNvPr>
            <p:cNvSpPr/>
            <p:nvPr/>
          </p:nvSpPr>
          <p:spPr>
            <a:xfrm>
              <a:off x="6629900" y="3339464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916CE9C-97BB-F14C-B6F8-1C827753E60D}"/>
                </a:ext>
              </a:extLst>
            </p:cNvPr>
            <p:cNvSpPr/>
            <p:nvPr/>
          </p:nvSpPr>
          <p:spPr>
            <a:xfrm>
              <a:off x="5613900" y="3348989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044DF2C-FF22-7C43-9B3E-F932658F215B}"/>
                </a:ext>
              </a:extLst>
            </p:cNvPr>
            <p:cNvSpPr/>
            <p:nvPr/>
          </p:nvSpPr>
          <p:spPr>
            <a:xfrm>
              <a:off x="7638792" y="3337455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4A4B7B64-5DC9-154A-AB94-71EDBDCB2BB8}"/>
              </a:ext>
            </a:extLst>
          </p:cNvPr>
          <p:cNvGrpSpPr/>
          <p:nvPr/>
        </p:nvGrpSpPr>
        <p:grpSpPr>
          <a:xfrm>
            <a:off x="4601075" y="3685454"/>
            <a:ext cx="3279705" cy="816010"/>
            <a:chOff x="4601075" y="3685454"/>
            <a:chExt cx="3279705" cy="816010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7ECC37B9-F84C-A84D-8A99-3896D1C0EFA3}"/>
                </a:ext>
              </a:extLst>
            </p:cNvPr>
            <p:cNvSpPr/>
            <p:nvPr/>
          </p:nvSpPr>
          <p:spPr>
            <a:xfrm>
              <a:off x="4601075" y="3691804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DB256389-374D-4242-997E-EF0723C2944D}"/>
                </a:ext>
              </a:extLst>
            </p:cNvPr>
            <p:cNvSpPr/>
            <p:nvPr/>
          </p:nvSpPr>
          <p:spPr>
            <a:xfrm>
              <a:off x="6629900" y="3685454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C35573A0-0977-3845-9ACD-F8CCBA597D1C}"/>
                </a:ext>
              </a:extLst>
            </p:cNvPr>
            <p:cNvSpPr/>
            <p:nvPr/>
          </p:nvSpPr>
          <p:spPr>
            <a:xfrm>
              <a:off x="4850527" y="4328005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F7FEA69C-FEDD-484C-ACCB-4957165C6B06}"/>
                </a:ext>
              </a:extLst>
            </p:cNvPr>
            <p:cNvSpPr/>
            <p:nvPr/>
          </p:nvSpPr>
          <p:spPr>
            <a:xfrm>
              <a:off x="5101781" y="4323886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19597CBD-AECE-264F-B07A-B197979B3F54}"/>
                </a:ext>
              </a:extLst>
            </p:cNvPr>
            <p:cNvSpPr/>
            <p:nvPr/>
          </p:nvSpPr>
          <p:spPr>
            <a:xfrm>
              <a:off x="5361273" y="4328004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33117BA0-8B8C-C64D-96CF-7FF4EC4C2919}"/>
                </a:ext>
              </a:extLst>
            </p:cNvPr>
            <p:cNvSpPr/>
            <p:nvPr/>
          </p:nvSpPr>
          <p:spPr>
            <a:xfrm>
              <a:off x="5612527" y="4323885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62DA332B-81D6-854D-AF74-1C227FF33880}"/>
                </a:ext>
              </a:extLst>
            </p:cNvPr>
            <p:cNvSpPr/>
            <p:nvPr/>
          </p:nvSpPr>
          <p:spPr>
            <a:xfrm>
              <a:off x="6872916" y="4323886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F8E72660-A574-3D4B-8B8A-27D1D1C56E4D}"/>
                </a:ext>
              </a:extLst>
            </p:cNvPr>
            <p:cNvSpPr/>
            <p:nvPr/>
          </p:nvSpPr>
          <p:spPr>
            <a:xfrm>
              <a:off x="7124170" y="4319767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33CA4C06-D96F-D640-AC97-009A17BF1D6E}"/>
                </a:ext>
              </a:extLst>
            </p:cNvPr>
            <p:cNvSpPr/>
            <p:nvPr/>
          </p:nvSpPr>
          <p:spPr>
            <a:xfrm>
              <a:off x="7383662" y="4323885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1731B388-5A86-AB4A-8F13-28D3A461491D}"/>
                </a:ext>
              </a:extLst>
            </p:cNvPr>
            <p:cNvSpPr/>
            <p:nvPr/>
          </p:nvSpPr>
          <p:spPr>
            <a:xfrm>
              <a:off x="7634916" y="4319766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02488B3D-BD38-F443-9460-F003578B8E34}"/>
              </a:ext>
            </a:extLst>
          </p:cNvPr>
          <p:cNvGrpSpPr/>
          <p:nvPr/>
        </p:nvGrpSpPr>
        <p:grpSpPr>
          <a:xfrm>
            <a:off x="5610210" y="4676226"/>
            <a:ext cx="2282927" cy="801422"/>
            <a:chOff x="5610210" y="4676226"/>
            <a:chExt cx="2282927" cy="801422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B3209C1B-AFAC-8242-8A1F-D94D5E8DF16D}"/>
                </a:ext>
              </a:extLst>
            </p:cNvPr>
            <p:cNvSpPr/>
            <p:nvPr/>
          </p:nvSpPr>
          <p:spPr>
            <a:xfrm>
              <a:off x="5610210" y="4676226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75F91807-BC3E-CA44-9FA2-04F5624B647A}"/>
                </a:ext>
              </a:extLst>
            </p:cNvPr>
            <p:cNvSpPr/>
            <p:nvPr/>
          </p:nvSpPr>
          <p:spPr>
            <a:xfrm>
              <a:off x="5867900" y="5304189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110FADF-11CF-FE46-8BED-B3C11B2D4D07}"/>
                </a:ext>
              </a:extLst>
            </p:cNvPr>
            <p:cNvSpPr/>
            <p:nvPr/>
          </p:nvSpPr>
          <p:spPr>
            <a:xfrm>
              <a:off x="6119154" y="5300070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E0C79218-1691-1A4B-A8BE-06F1ED1B2CAE}"/>
                </a:ext>
              </a:extLst>
            </p:cNvPr>
            <p:cNvSpPr/>
            <p:nvPr/>
          </p:nvSpPr>
          <p:spPr>
            <a:xfrm>
              <a:off x="6378646" y="5304188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6659702-EC95-0344-9840-F788B5E76616}"/>
                </a:ext>
              </a:extLst>
            </p:cNvPr>
            <p:cNvSpPr/>
            <p:nvPr/>
          </p:nvSpPr>
          <p:spPr>
            <a:xfrm>
              <a:off x="6629900" y="5300069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42362DC-60A4-F549-AE2D-E39A146A79B1}"/>
                </a:ext>
              </a:extLst>
            </p:cNvPr>
            <p:cNvSpPr/>
            <p:nvPr/>
          </p:nvSpPr>
          <p:spPr>
            <a:xfrm>
              <a:off x="6885273" y="5300070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A37FD95E-6411-AF49-AB55-7D46AD4A5454}"/>
                </a:ext>
              </a:extLst>
            </p:cNvPr>
            <p:cNvSpPr/>
            <p:nvPr/>
          </p:nvSpPr>
          <p:spPr>
            <a:xfrm>
              <a:off x="7136527" y="5295951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0F283273-D93B-AC4D-8350-70F5493F74C1}"/>
                </a:ext>
              </a:extLst>
            </p:cNvPr>
            <p:cNvSpPr/>
            <p:nvPr/>
          </p:nvSpPr>
          <p:spPr>
            <a:xfrm>
              <a:off x="7396019" y="5300069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0FBB0528-8D91-B14F-9EAD-12E63B64848D}"/>
                </a:ext>
              </a:extLst>
            </p:cNvPr>
            <p:cNvSpPr/>
            <p:nvPr/>
          </p:nvSpPr>
          <p:spPr>
            <a:xfrm>
              <a:off x="7647273" y="5295950"/>
              <a:ext cx="245864" cy="173459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719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9B3DF-8945-4B49-B419-09CBFBB65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07896" cy="908720"/>
          </a:xfrm>
        </p:spPr>
        <p:txBody>
          <a:bodyPr/>
          <a:lstStyle/>
          <a:p>
            <a:r>
              <a:rPr lang="en-US" sz="3800" dirty="0"/>
              <a:t>Reduction with a Configurable Crossbar (VI)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9CF605-53D5-514F-AAA4-BF5D7002F98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52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98F64B-A667-3346-8225-F9FFDD27E387}"/>
              </a:ext>
            </a:extLst>
          </p:cNvPr>
          <p:cNvSpPr txBox="1"/>
          <p:nvPr/>
        </p:nvSpPr>
        <p:spPr>
          <a:xfrm>
            <a:off x="192954" y="6453336"/>
            <a:ext cx="784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Lindholm, "Reduction Operations in a Synchronous Parallel Thread Processing System with Disabled Execution Threads," US8200940B1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D14ACF-9A33-7E40-A268-DFBFF991E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474" y="1747767"/>
            <a:ext cx="4604014" cy="3301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49C8E7-5950-FC49-9CC9-54938AFBA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924944"/>
            <a:ext cx="3309154" cy="3301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7D74AA-3331-A94C-8917-BE6E7C2476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504" y="980728"/>
            <a:ext cx="1681200" cy="12207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3D332F1-E980-3A4A-8FA7-CA07518441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0514" y="981136"/>
            <a:ext cx="2153915" cy="1699200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4AB84891-93FA-3247-8E28-B09F514416CB}"/>
              </a:ext>
            </a:extLst>
          </p:cNvPr>
          <p:cNvSpPr/>
          <p:nvPr/>
        </p:nvSpPr>
        <p:spPr>
          <a:xfrm>
            <a:off x="4475026" y="2232385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DE5B316-8433-804D-AF43-3245FA3EDEBE}"/>
              </a:ext>
            </a:extLst>
          </p:cNvPr>
          <p:cNvSpPr/>
          <p:nvPr/>
        </p:nvSpPr>
        <p:spPr>
          <a:xfrm>
            <a:off x="1814489" y="2972356"/>
            <a:ext cx="1002852" cy="339254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BAE983F-4E9A-8841-8BD1-76E99CCA3B42}"/>
              </a:ext>
            </a:extLst>
          </p:cNvPr>
          <p:cNvSpPr/>
          <p:nvPr/>
        </p:nvSpPr>
        <p:spPr>
          <a:xfrm>
            <a:off x="5550064" y="2236503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3929AE0-41F4-EB4B-95E1-43D410823096}"/>
              </a:ext>
            </a:extLst>
          </p:cNvPr>
          <p:cNvSpPr/>
          <p:nvPr/>
        </p:nvSpPr>
        <p:spPr>
          <a:xfrm>
            <a:off x="6645697" y="2228266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7EE4573-5016-8445-A2D5-AC441ACA0F8D}"/>
              </a:ext>
            </a:extLst>
          </p:cNvPr>
          <p:cNvSpPr/>
          <p:nvPr/>
        </p:nvSpPr>
        <p:spPr>
          <a:xfrm>
            <a:off x="7737210" y="2224147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D5597FF-2AD6-B741-816A-1B0046705D27}"/>
              </a:ext>
            </a:extLst>
          </p:cNvPr>
          <p:cNvSpPr/>
          <p:nvPr/>
        </p:nvSpPr>
        <p:spPr>
          <a:xfrm>
            <a:off x="5031080" y="3052050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C230BC8-B83A-D94A-864D-03D79FD5D33B}"/>
              </a:ext>
            </a:extLst>
          </p:cNvPr>
          <p:cNvSpPr/>
          <p:nvPr/>
        </p:nvSpPr>
        <p:spPr>
          <a:xfrm>
            <a:off x="6106118" y="3056168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7FD8465-C74F-8F4F-84F0-15C7B0AD62AA}"/>
              </a:ext>
            </a:extLst>
          </p:cNvPr>
          <p:cNvSpPr/>
          <p:nvPr/>
        </p:nvSpPr>
        <p:spPr>
          <a:xfrm>
            <a:off x="7201751" y="3047931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AE949D76-B5D1-254E-BEAA-4967406453E0}"/>
              </a:ext>
            </a:extLst>
          </p:cNvPr>
          <p:cNvSpPr/>
          <p:nvPr/>
        </p:nvSpPr>
        <p:spPr>
          <a:xfrm>
            <a:off x="8293264" y="3043812"/>
            <a:ext cx="545852" cy="268657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2E58A5E-662F-004D-8B71-6A822173E832}"/>
              </a:ext>
            </a:extLst>
          </p:cNvPr>
          <p:cNvSpPr/>
          <p:nvPr/>
        </p:nvSpPr>
        <p:spPr>
          <a:xfrm>
            <a:off x="6106118" y="3879952"/>
            <a:ext cx="545852" cy="268657"/>
          </a:xfrm>
          <a:prstGeom prst="rect">
            <a:avLst/>
          </a:prstGeom>
          <a:solidFill>
            <a:srgbClr val="00FD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Diamond 86">
            <a:extLst>
              <a:ext uri="{FF2B5EF4-FFF2-40B4-BE49-F238E27FC236}">
                <a16:creationId xmlns:a16="http://schemas.microsoft.com/office/drawing/2014/main" id="{B9A29292-1E7C-3F4A-A844-70555E397042}"/>
              </a:ext>
            </a:extLst>
          </p:cNvPr>
          <p:cNvSpPr/>
          <p:nvPr/>
        </p:nvSpPr>
        <p:spPr>
          <a:xfrm>
            <a:off x="1927125" y="3602564"/>
            <a:ext cx="792088" cy="461793"/>
          </a:xfrm>
          <a:prstGeom prst="diamond">
            <a:avLst/>
          </a:prstGeom>
          <a:solidFill>
            <a:srgbClr val="FFC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5988F55-E682-664B-A653-D9E0690A0F9E}"/>
              </a:ext>
            </a:extLst>
          </p:cNvPr>
          <p:cNvSpPr/>
          <p:nvPr/>
        </p:nvSpPr>
        <p:spPr>
          <a:xfrm>
            <a:off x="1877698" y="5816368"/>
            <a:ext cx="908456" cy="368128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1C9D766B-FE3F-8D44-8907-1D40F481B9DB}"/>
              </a:ext>
            </a:extLst>
          </p:cNvPr>
          <p:cNvSpPr/>
          <p:nvPr/>
        </p:nvSpPr>
        <p:spPr>
          <a:xfrm>
            <a:off x="3035122" y="3641428"/>
            <a:ext cx="908456" cy="402694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53B5059-1BCD-3245-BC4B-C3CA993AF8F5}"/>
              </a:ext>
            </a:extLst>
          </p:cNvPr>
          <p:cNvSpPr/>
          <p:nvPr/>
        </p:nvSpPr>
        <p:spPr>
          <a:xfrm>
            <a:off x="5566539" y="3867596"/>
            <a:ext cx="545852" cy="268657"/>
          </a:xfrm>
          <a:prstGeom prst="rect">
            <a:avLst/>
          </a:prstGeom>
          <a:solidFill>
            <a:srgbClr val="00FD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8C15BC7A-BD6A-D247-8A88-4514F1A66660}"/>
              </a:ext>
            </a:extLst>
          </p:cNvPr>
          <p:cNvGrpSpPr/>
          <p:nvPr/>
        </p:nvGrpSpPr>
        <p:grpSpPr>
          <a:xfrm>
            <a:off x="7747553" y="3866668"/>
            <a:ext cx="1091563" cy="269585"/>
            <a:chOff x="7747553" y="3866668"/>
            <a:chExt cx="1091563" cy="269585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6745FF1-72E8-3D4B-8B0F-F197F0A07748}"/>
                </a:ext>
              </a:extLst>
            </p:cNvPr>
            <p:cNvSpPr/>
            <p:nvPr/>
          </p:nvSpPr>
          <p:spPr>
            <a:xfrm>
              <a:off x="8293264" y="3867596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C007082-AAA0-1F49-99D4-F22AE746BFD1}"/>
                </a:ext>
              </a:extLst>
            </p:cNvPr>
            <p:cNvSpPr/>
            <p:nvPr/>
          </p:nvSpPr>
          <p:spPr>
            <a:xfrm>
              <a:off x="7747553" y="3866668"/>
              <a:ext cx="545852" cy="268657"/>
            </a:xfrm>
            <a:prstGeom prst="rect">
              <a:avLst/>
            </a:prstGeom>
            <a:solidFill>
              <a:srgbClr val="002060">
                <a:alpha val="2509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5" name="Diamond 94">
            <a:extLst>
              <a:ext uri="{FF2B5EF4-FFF2-40B4-BE49-F238E27FC236}">
                <a16:creationId xmlns:a16="http://schemas.microsoft.com/office/drawing/2014/main" id="{855346FF-87C9-4643-A29A-817A567370A6}"/>
              </a:ext>
            </a:extLst>
          </p:cNvPr>
          <p:cNvSpPr/>
          <p:nvPr/>
        </p:nvSpPr>
        <p:spPr>
          <a:xfrm>
            <a:off x="1840375" y="4272032"/>
            <a:ext cx="972273" cy="595121"/>
          </a:xfrm>
          <a:prstGeom prst="diamond">
            <a:avLst/>
          </a:prstGeom>
          <a:solidFill>
            <a:srgbClr val="FFC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B47D556-3496-0941-BAF2-FD989FBFBD6F}"/>
              </a:ext>
            </a:extLst>
          </p:cNvPr>
          <p:cNvSpPr/>
          <p:nvPr/>
        </p:nvSpPr>
        <p:spPr>
          <a:xfrm>
            <a:off x="1878227" y="5166977"/>
            <a:ext cx="906162" cy="368128"/>
          </a:xfrm>
          <a:prstGeom prst="rect">
            <a:avLst/>
          </a:prstGeom>
          <a:solidFill>
            <a:srgbClr val="00FDFF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1B4CF39F-FBA6-2848-893B-C0702B46E08D}"/>
              </a:ext>
            </a:extLst>
          </p:cNvPr>
          <p:cNvSpPr/>
          <p:nvPr/>
        </p:nvSpPr>
        <p:spPr>
          <a:xfrm>
            <a:off x="6658391" y="4691382"/>
            <a:ext cx="545852" cy="268657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1F17D838-6202-4443-9C2B-BCDCDFCABFE6}"/>
              </a:ext>
            </a:extLst>
          </p:cNvPr>
          <p:cNvSpPr/>
          <p:nvPr/>
        </p:nvSpPr>
        <p:spPr>
          <a:xfrm>
            <a:off x="7741666" y="4687263"/>
            <a:ext cx="545852" cy="268657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DF56AEB-D0B0-F146-8E26-8338443171B7}"/>
              </a:ext>
            </a:extLst>
          </p:cNvPr>
          <p:cNvSpPr/>
          <p:nvPr/>
        </p:nvSpPr>
        <p:spPr>
          <a:xfrm>
            <a:off x="7214445" y="4687263"/>
            <a:ext cx="545852" cy="268657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1FF4F34A-6993-0445-8B9D-3B0A9771F414}"/>
              </a:ext>
            </a:extLst>
          </p:cNvPr>
          <p:cNvSpPr/>
          <p:nvPr/>
        </p:nvSpPr>
        <p:spPr>
          <a:xfrm>
            <a:off x="8285364" y="4687263"/>
            <a:ext cx="545852" cy="268657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BFD289CA-7511-5941-BE2B-591F525E8D16}"/>
              </a:ext>
            </a:extLst>
          </p:cNvPr>
          <p:cNvSpPr txBox="1"/>
          <p:nvPr/>
        </p:nvSpPr>
        <p:spPr>
          <a:xfrm>
            <a:off x="4932040" y="5445224"/>
            <a:ext cx="3530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This is a </a:t>
            </a:r>
            <a:r>
              <a:rPr lang="en-US" sz="2000" dirty="0">
                <a:solidFill>
                  <a:srgbClr val="00B050"/>
                </a:solidFill>
              </a:rPr>
              <a:t>prefix sum operation</a:t>
            </a:r>
          </a:p>
        </p:txBody>
      </p:sp>
    </p:spTree>
    <p:extLst>
      <p:ext uri="{BB962C8B-B14F-4D97-AF65-F5344CB8AC3E}">
        <p14:creationId xmlns:p14="http://schemas.microsoft.com/office/powerpoint/2010/main" val="280951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3FDD6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3FDD6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41100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41100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E8F00"/>
                                      </p:to>
                                    </p:animClr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9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E8F00"/>
                                      </p:to>
                                    </p:animClr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8" grpId="0" animBg="1"/>
      <p:bldP spid="69" grpId="0" animBg="1"/>
      <p:bldP spid="71" grpId="0" animBg="1"/>
      <p:bldP spid="73" grpId="0" animBg="1"/>
      <p:bldP spid="78" grpId="0" animBg="1"/>
      <p:bldP spid="79" grpId="0" animBg="1"/>
      <p:bldP spid="80" grpId="0" animBg="1"/>
      <p:bldP spid="81" grpId="0" animBg="1"/>
      <p:bldP spid="87" grpId="0" animBg="1"/>
      <p:bldP spid="89" grpId="0" animBg="1"/>
      <p:bldP spid="90" grpId="0" animBg="1"/>
      <p:bldP spid="92" grpId="0" animBg="1"/>
      <p:bldP spid="92" grpId="1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Warp Scan</a:t>
            </a:r>
          </a:p>
        </p:txBody>
      </p:sp>
      <p:sp>
        <p:nvSpPr>
          <p:cNvPr id="3" name="Rectangle 2"/>
          <p:cNvSpPr/>
          <p:nvPr/>
        </p:nvSpPr>
        <p:spPr>
          <a:xfrm>
            <a:off x="1003840" y="1484784"/>
            <a:ext cx="713632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Lucida Console" panose="020B0609040504020204" pitchFamily="49" charset="0"/>
              </a:rPr>
              <a:t>#define WARP_SIZE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32</a:t>
            </a:r>
          </a:p>
          <a:p>
            <a:endParaRPr lang="en-US" sz="1200" dirty="0">
              <a:solidFill>
                <a:srgbClr val="9DC3E6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Warp ID and lane ID</a:t>
            </a:r>
          </a:p>
          <a:p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__device__ inline int </a:t>
            </a:r>
            <a:r>
              <a:rPr lang="en-US" sz="1200" dirty="0" err="1">
                <a:latin typeface="Lucida Console" panose="020B0609040504020204" pitchFamily="49" charset="0"/>
              </a:rPr>
              <a:t>lane_id</a:t>
            </a:r>
            <a:r>
              <a:rPr lang="en-US" sz="1200" dirty="0">
                <a:latin typeface="Lucida Console" panose="020B0609040504020204" pitchFamily="49" charset="0"/>
              </a:rPr>
              <a:t>(void) { return </a:t>
            </a:r>
            <a:r>
              <a:rPr lang="en-US" sz="1200" dirty="0" err="1">
                <a:latin typeface="Lucida Console" panose="020B0609040504020204" pitchFamily="49" charset="0"/>
              </a:rPr>
              <a:t>threadIdx.x</a:t>
            </a:r>
            <a:r>
              <a:rPr lang="en-US" sz="1200" dirty="0">
                <a:latin typeface="Lucida Console" panose="020B0609040504020204" pitchFamily="49" charset="0"/>
              </a:rPr>
              <a:t> % WARP_SIZE; }</a:t>
            </a:r>
          </a:p>
          <a:p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__device__ inline int </a:t>
            </a:r>
            <a:r>
              <a:rPr lang="en-US" sz="1200" dirty="0" err="1">
                <a:latin typeface="Lucida Console" panose="020B0609040504020204" pitchFamily="49" charset="0"/>
              </a:rPr>
              <a:t>warp_id</a:t>
            </a:r>
            <a:r>
              <a:rPr lang="en-US" sz="1200" dirty="0">
                <a:latin typeface="Lucida Console" panose="020B0609040504020204" pitchFamily="49" charset="0"/>
              </a:rPr>
              <a:t>(void) { return </a:t>
            </a:r>
            <a:r>
              <a:rPr lang="en-US" sz="1200" dirty="0" err="1">
                <a:latin typeface="Lucida Console" panose="020B0609040504020204" pitchFamily="49" charset="0"/>
              </a:rPr>
              <a:t>threadIdx.x</a:t>
            </a:r>
            <a:r>
              <a:rPr lang="en-US" sz="1200" dirty="0">
                <a:latin typeface="Lucida Console" panose="020B0609040504020204" pitchFamily="49" charset="0"/>
              </a:rPr>
              <a:t> / WARP_SIZE; }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Warp scan</a:t>
            </a:r>
          </a:p>
          <a:p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__device__ int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warp_scan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val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){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x =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val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200" dirty="0">
                <a:latin typeface="Lucida Console" panose="020B0609040504020204" pitchFamily="49" charset="0"/>
              </a:rPr>
              <a:t>#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pragma 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unroll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for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offset =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 offset &lt; </a:t>
            </a:r>
            <a:r>
              <a:rPr lang="en-US" sz="1200" dirty="0">
                <a:latin typeface="Lucida Console" panose="020B0609040504020204" pitchFamily="49" charset="0"/>
              </a:rPr>
              <a:t>WARP_SIZE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 offset &lt;&lt;=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){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int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y = __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shfl_up_sync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0xffffffff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, x, offset);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if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lane_id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() &gt;= offset)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    x += y;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}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 </a:t>
            </a:r>
            <a:r>
              <a:rPr lang="en-US" sz="1200" dirty="0">
                <a:latin typeface="Lucida Console" panose="020B0609040504020204" pitchFamily="49" charset="0"/>
              </a:rPr>
              <a:t>return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 x - </a:t>
            </a:r>
            <a:r>
              <a:rPr lang="en-US" sz="12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val</a:t>
            </a:r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r>
              <a:rPr lang="en-US" sz="12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</a:p>
          <a:p>
            <a:endParaRPr lang="en-US" sz="1200" dirty="0">
              <a:solidFill>
                <a:prstClr val="black"/>
              </a:solidFill>
              <a:latin typeface="Lucida Console" panose="020B0609040504020204" pitchFamily="49" charset="0"/>
            </a:endParaRP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5F0524A-1530-794F-B110-33E73F3CE9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A67704B-EAA3-1142-AF3B-32124908F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4355917"/>
            <a:ext cx="1955442" cy="177338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1585732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Reduce-Scan-Scan (RSS)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389276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389276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896734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268760"/>
            <a:ext cx="1819275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268760"/>
            <a:ext cx="1861592" cy="68400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8994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8901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3C73BDC-B6B9-7640-87F4-F4F7A1D9910D}"/>
              </a:ext>
            </a:extLst>
          </p:cNvPr>
          <p:cNvGrpSpPr/>
          <p:nvPr/>
        </p:nvGrpSpPr>
        <p:grpSpPr>
          <a:xfrm>
            <a:off x="179512" y="2060848"/>
            <a:ext cx="8134540" cy="1064901"/>
            <a:chOff x="179512" y="2060848"/>
            <a:chExt cx="8134540" cy="1064901"/>
          </a:xfrm>
        </p:grpSpPr>
        <p:sp>
          <p:nvSpPr>
            <p:cNvPr id="25604" name="TextBox 136"/>
            <p:cNvSpPr txBox="1">
              <a:spLocks noChangeArrowheads="1"/>
            </p:cNvSpPr>
            <p:nvPr/>
          </p:nvSpPr>
          <p:spPr bwMode="auto">
            <a:xfrm>
              <a:off x="179512" y="2060848"/>
              <a:ext cx="253627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Per-block Reduction</a:t>
              </a: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1390015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1851342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312669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773996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235323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3696650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4157977" y="2558336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4619304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5080631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5541958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6003285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6464612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6925939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7387266" y="2558336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928688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7848600" y="255833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A788A564-25AC-5A48-8201-1199083FEB71}"/>
                </a:ext>
              </a:extLst>
            </p:cNvPr>
            <p:cNvSpPr/>
            <p:nvPr/>
          </p:nvSpPr>
          <p:spPr bwMode="auto">
            <a:xfrm>
              <a:off x="2312669" y="2558336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B22E9F6-82CC-0944-97AE-204AC7088DC7}"/>
                </a:ext>
              </a:extLst>
            </p:cNvPr>
            <p:cNvSpPr/>
            <p:nvPr/>
          </p:nvSpPr>
          <p:spPr bwMode="auto">
            <a:xfrm>
              <a:off x="4157977" y="2558336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533074D-0FC1-184C-A870-74D0527AB24A}"/>
                </a:ext>
              </a:extLst>
            </p:cNvPr>
            <p:cNvSpPr/>
            <p:nvPr/>
          </p:nvSpPr>
          <p:spPr bwMode="auto">
            <a:xfrm>
              <a:off x="6003285" y="2558336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3D7EF8C8-6117-344D-B25E-7438E5F85ACD}"/>
                </a:ext>
              </a:extLst>
            </p:cNvPr>
            <p:cNvSpPr/>
            <p:nvPr/>
          </p:nvSpPr>
          <p:spPr bwMode="auto">
            <a:xfrm>
              <a:off x="7848600" y="2558336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D7FE3089-55AE-8640-B796-6A187872F9F3}"/>
                </a:ext>
              </a:extLst>
            </p:cNvPr>
            <p:cNvSpPr/>
            <p:nvPr/>
          </p:nvSpPr>
          <p:spPr>
            <a:xfrm>
              <a:off x="936940" y="2441749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8F7D8E39-4D10-F34D-B095-39EECCCF3CF4}"/>
                </a:ext>
              </a:extLst>
            </p:cNvPr>
            <p:cNvSpPr/>
            <p:nvPr/>
          </p:nvSpPr>
          <p:spPr>
            <a:xfrm>
              <a:off x="2764152" y="2441749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52A7402-11EB-C345-89BA-6E058117012A}"/>
                </a:ext>
              </a:extLst>
            </p:cNvPr>
            <p:cNvSpPr/>
            <p:nvPr/>
          </p:nvSpPr>
          <p:spPr>
            <a:xfrm>
              <a:off x="4615177" y="2441749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59524B54-9C31-AA4C-99FE-9D8E6BCB786A}"/>
                </a:ext>
              </a:extLst>
            </p:cNvPr>
            <p:cNvSpPr/>
            <p:nvPr/>
          </p:nvSpPr>
          <p:spPr>
            <a:xfrm>
              <a:off x="6452460" y="2441749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E194E3C-2259-5146-9EA7-6C5279D0066B}"/>
              </a:ext>
            </a:extLst>
          </p:cNvPr>
          <p:cNvGrpSpPr/>
          <p:nvPr/>
        </p:nvGrpSpPr>
        <p:grpSpPr>
          <a:xfrm>
            <a:off x="3732591" y="3933056"/>
            <a:ext cx="1828800" cy="457200"/>
            <a:chOff x="3732591" y="5780112"/>
            <a:chExt cx="1828800" cy="457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703EB3E-8316-354B-82E5-2929D14C0ACC}"/>
                </a:ext>
              </a:extLst>
            </p:cNvPr>
            <p:cNvSpPr/>
            <p:nvPr/>
          </p:nvSpPr>
          <p:spPr bwMode="auto">
            <a:xfrm>
              <a:off x="37325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34B3D23-8943-F94E-B820-300AD700255F}"/>
                </a:ext>
              </a:extLst>
            </p:cNvPr>
            <p:cNvSpPr/>
            <p:nvPr/>
          </p:nvSpPr>
          <p:spPr bwMode="auto">
            <a:xfrm>
              <a:off x="41897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9F1E225-642A-824E-97D0-713E71317C8A}"/>
                </a:ext>
              </a:extLst>
            </p:cNvPr>
            <p:cNvSpPr/>
            <p:nvPr/>
          </p:nvSpPr>
          <p:spPr bwMode="auto">
            <a:xfrm>
              <a:off x="46469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1FB4875-1C6A-D24B-8D7E-FDAD76D16018}"/>
                </a:ext>
              </a:extLst>
            </p:cNvPr>
            <p:cNvSpPr/>
            <p:nvPr/>
          </p:nvSpPr>
          <p:spPr bwMode="auto">
            <a:xfrm>
              <a:off x="5104191" y="5780112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773726C-A635-AD43-A52A-642E37D79AFE}"/>
              </a:ext>
            </a:extLst>
          </p:cNvPr>
          <p:cNvGrpSpPr/>
          <p:nvPr/>
        </p:nvGrpSpPr>
        <p:grpSpPr>
          <a:xfrm>
            <a:off x="2541269" y="3015536"/>
            <a:ext cx="5535931" cy="798656"/>
            <a:chOff x="2541269" y="3015536"/>
            <a:chExt cx="5535931" cy="798656"/>
          </a:xfrm>
        </p:grpSpPr>
        <p:grpSp>
          <p:nvGrpSpPr>
            <p:cNvPr id="25611" name="Group 25610">
              <a:extLst>
                <a:ext uri="{FF2B5EF4-FFF2-40B4-BE49-F238E27FC236}">
                  <a16:creationId xmlns:a16="http://schemas.microsoft.com/office/drawing/2014/main" id="{4AADAB7B-C33C-144C-AC3C-C31AA6DEDEBE}"/>
                </a:ext>
              </a:extLst>
            </p:cNvPr>
            <p:cNvGrpSpPr/>
            <p:nvPr/>
          </p:nvGrpSpPr>
          <p:grpSpPr>
            <a:xfrm>
              <a:off x="3732591" y="3356992"/>
              <a:ext cx="1828800" cy="457200"/>
              <a:chOff x="3732591" y="3356992"/>
              <a:chExt cx="1828800" cy="457200"/>
            </a:xfrm>
          </p:grpSpPr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79394204-99CC-A441-8579-225C885D6261}"/>
                  </a:ext>
                </a:extLst>
              </p:cNvPr>
              <p:cNvSpPr/>
              <p:nvPr/>
            </p:nvSpPr>
            <p:spPr bwMode="auto">
              <a:xfrm>
                <a:off x="3732591" y="3356992"/>
                <a:ext cx="457200" cy="457200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10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4A410FA3-EAAD-FB48-8D25-8126011E2882}"/>
                  </a:ext>
                </a:extLst>
              </p:cNvPr>
              <p:cNvSpPr/>
              <p:nvPr/>
            </p:nvSpPr>
            <p:spPr bwMode="auto">
              <a:xfrm>
                <a:off x="4189791" y="3356992"/>
                <a:ext cx="457200" cy="457200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27A1B0E4-26A1-C947-A19C-DEE6D3E52AAA}"/>
                  </a:ext>
                </a:extLst>
              </p:cNvPr>
              <p:cNvSpPr/>
              <p:nvPr/>
            </p:nvSpPr>
            <p:spPr bwMode="auto">
              <a:xfrm>
                <a:off x="4646991" y="3356992"/>
                <a:ext cx="457200" cy="457200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6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CECDC7B5-2DA5-7E49-A248-5008CDE9766B}"/>
                  </a:ext>
                </a:extLst>
              </p:cNvPr>
              <p:cNvSpPr/>
              <p:nvPr/>
            </p:nvSpPr>
            <p:spPr bwMode="auto">
              <a:xfrm>
                <a:off x="5104191" y="3356992"/>
                <a:ext cx="457200" cy="457200"/>
              </a:xfrm>
              <a:prstGeom prst="rect">
                <a:avLst/>
              </a:prstGeom>
              <a:solidFill>
                <a:srgbClr val="0070C0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8</a:t>
                </a:r>
              </a:p>
            </p:txBody>
          </p:sp>
        </p:grpSp>
        <p:cxnSp>
          <p:nvCxnSpPr>
            <p:cNvPr id="81" name="Straight Arrow Connector 80">
              <a:extLst>
                <a:ext uri="{FF2B5EF4-FFF2-40B4-BE49-F238E27FC236}">
                  <a16:creationId xmlns:a16="http://schemas.microsoft.com/office/drawing/2014/main" id="{3BC47D5B-6B4F-3C46-81BE-71ABC7706A96}"/>
                </a:ext>
              </a:extLst>
            </p:cNvPr>
            <p:cNvCxnSpPr>
              <a:cxnSpLocks/>
              <a:stCxn id="58" idx="2"/>
              <a:endCxn id="67" idx="0"/>
            </p:cNvCxnSpPr>
            <p:nvPr/>
          </p:nvCxnSpPr>
          <p:spPr>
            <a:xfrm>
              <a:off x="2541269" y="3015536"/>
              <a:ext cx="1419922" cy="34145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67B3F74A-A49D-D941-BF23-05FFF2D2DF76}"/>
                </a:ext>
              </a:extLst>
            </p:cNvPr>
            <p:cNvCxnSpPr>
              <a:cxnSpLocks/>
              <a:stCxn id="59" idx="2"/>
              <a:endCxn id="68" idx="0"/>
            </p:cNvCxnSpPr>
            <p:nvPr/>
          </p:nvCxnSpPr>
          <p:spPr>
            <a:xfrm>
              <a:off x="4386577" y="3015536"/>
              <a:ext cx="31814" cy="34145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457F3173-E53C-BC4C-AEF4-E0C81812D97D}"/>
                </a:ext>
              </a:extLst>
            </p:cNvPr>
            <p:cNvCxnSpPr>
              <a:cxnSpLocks/>
              <a:stCxn id="65" idx="2"/>
              <a:endCxn id="69" idx="0"/>
            </p:cNvCxnSpPr>
            <p:nvPr/>
          </p:nvCxnSpPr>
          <p:spPr>
            <a:xfrm flipH="1">
              <a:off x="4875591" y="3015536"/>
              <a:ext cx="1356294" cy="34145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>
              <a:extLst>
                <a:ext uri="{FF2B5EF4-FFF2-40B4-BE49-F238E27FC236}">
                  <a16:creationId xmlns:a16="http://schemas.microsoft.com/office/drawing/2014/main" id="{722D0122-E028-1A4C-B4BB-287366DF63AE}"/>
                </a:ext>
              </a:extLst>
            </p:cNvPr>
            <p:cNvCxnSpPr>
              <a:cxnSpLocks/>
              <a:stCxn id="66" idx="2"/>
              <a:endCxn id="70" idx="0"/>
            </p:cNvCxnSpPr>
            <p:nvPr/>
          </p:nvCxnSpPr>
          <p:spPr>
            <a:xfrm flipH="1">
              <a:off x="5332791" y="3015536"/>
              <a:ext cx="2744409" cy="341456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TextBox 136">
            <a:extLst>
              <a:ext uri="{FF2B5EF4-FFF2-40B4-BE49-F238E27FC236}">
                <a16:creationId xmlns:a16="http://schemas.microsoft.com/office/drawing/2014/main" id="{A2483164-54CD-5040-A5E4-318BD5E53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1680" y="3972085"/>
            <a:ext cx="20441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Scan Partial Sums</a:t>
            </a:r>
          </a:p>
        </p:txBody>
      </p:sp>
      <p:sp>
        <p:nvSpPr>
          <p:cNvPr id="92" name="TextBox 136">
            <a:extLst>
              <a:ext uri="{FF2B5EF4-FFF2-40B4-BE49-F238E27FC236}">
                <a16:creationId xmlns:a16="http://schemas.microsoft.com/office/drawing/2014/main" id="{2C17E2A5-96CD-6940-A93C-85A8954221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5507940"/>
            <a:ext cx="29482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Output (Inclusive Scan)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10E0E0C-F697-2248-9365-A49350D7C4BE}"/>
              </a:ext>
            </a:extLst>
          </p:cNvPr>
          <p:cNvSpPr/>
          <p:nvPr/>
        </p:nvSpPr>
        <p:spPr bwMode="auto">
          <a:xfrm>
            <a:off x="139001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B93E39DF-C0C2-3645-8101-83A9B08490E3}"/>
              </a:ext>
            </a:extLst>
          </p:cNvPr>
          <p:cNvSpPr/>
          <p:nvPr/>
        </p:nvSpPr>
        <p:spPr bwMode="auto">
          <a:xfrm>
            <a:off x="185134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739700DC-7CEA-954E-8269-DD04133FB7CC}"/>
              </a:ext>
            </a:extLst>
          </p:cNvPr>
          <p:cNvSpPr/>
          <p:nvPr/>
        </p:nvSpPr>
        <p:spPr bwMode="auto">
          <a:xfrm>
            <a:off x="231266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4461C01-4CC1-F149-B12E-D940281EF3FB}"/>
              </a:ext>
            </a:extLst>
          </p:cNvPr>
          <p:cNvSpPr/>
          <p:nvPr/>
        </p:nvSpPr>
        <p:spPr bwMode="auto">
          <a:xfrm>
            <a:off x="2773996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B444C60-6DCE-5B48-9A44-2FBCCE60EDFA}"/>
              </a:ext>
            </a:extLst>
          </p:cNvPr>
          <p:cNvSpPr/>
          <p:nvPr/>
        </p:nvSpPr>
        <p:spPr bwMode="auto">
          <a:xfrm>
            <a:off x="3235323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C3B7F1A-1A93-2048-816E-005EFD1CD97C}"/>
              </a:ext>
            </a:extLst>
          </p:cNvPr>
          <p:cNvSpPr/>
          <p:nvPr/>
        </p:nvSpPr>
        <p:spPr bwMode="auto">
          <a:xfrm>
            <a:off x="369665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E82A018A-C18A-EC44-91A9-4E01FF062A73}"/>
              </a:ext>
            </a:extLst>
          </p:cNvPr>
          <p:cNvSpPr/>
          <p:nvPr/>
        </p:nvSpPr>
        <p:spPr bwMode="auto">
          <a:xfrm>
            <a:off x="4157977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9ECC62-E8B7-8E45-BA26-F067A441BD68}"/>
              </a:ext>
            </a:extLst>
          </p:cNvPr>
          <p:cNvSpPr/>
          <p:nvPr/>
        </p:nvSpPr>
        <p:spPr bwMode="auto">
          <a:xfrm>
            <a:off x="4619304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D61340F-5300-8C43-B4F3-E37F5973727F}"/>
              </a:ext>
            </a:extLst>
          </p:cNvPr>
          <p:cNvSpPr/>
          <p:nvPr/>
        </p:nvSpPr>
        <p:spPr bwMode="auto">
          <a:xfrm>
            <a:off x="5080631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0223F1E-215B-8548-9D83-D36F9ACF666C}"/>
              </a:ext>
            </a:extLst>
          </p:cNvPr>
          <p:cNvSpPr/>
          <p:nvPr/>
        </p:nvSpPr>
        <p:spPr bwMode="auto">
          <a:xfrm>
            <a:off x="554195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61438998-283E-0F4A-B0B7-3749BA1B0694}"/>
              </a:ext>
            </a:extLst>
          </p:cNvPr>
          <p:cNvSpPr/>
          <p:nvPr/>
        </p:nvSpPr>
        <p:spPr bwMode="auto">
          <a:xfrm>
            <a:off x="6003285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62616B-D017-FA45-A8E5-CF13632CA3DF}"/>
              </a:ext>
            </a:extLst>
          </p:cNvPr>
          <p:cNvSpPr/>
          <p:nvPr/>
        </p:nvSpPr>
        <p:spPr bwMode="auto">
          <a:xfrm>
            <a:off x="6464612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108A9D6-8B95-A34A-8FBD-41C3C0CC5FA3}"/>
              </a:ext>
            </a:extLst>
          </p:cNvPr>
          <p:cNvSpPr/>
          <p:nvPr/>
        </p:nvSpPr>
        <p:spPr bwMode="auto">
          <a:xfrm>
            <a:off x="6925939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17F6B6A4-087D-5D4A-BFE3-97AE9A2CAA54}"/>
              </a:ext>
            </a:extLst>
          </p:cNvPr>
          <p:cNvSpPr/>
          <p:nvPr/>
        </p:nvSpPr>
        <p:spPr bwMode="auto">
          <a:xfrm>
            <a:off x="7387266" y="585212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31A6C69-DC50-3649-9309-5872E5F75C3E}"/>
              </a:ext>
            </a:extLst>
          </p:cNvPr>
          <p:cNvSpPr/>
          <p:nvPr/>
        </p:nvSpPr>
        <p:spPr bwMode="auto">
          <a:xfrm>
            <a:off x="928688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446A6C82-0DE3-2145-BBEB-909A18F3A3D7}"/>
              </a:ext>
            </a:extLst>
          </p:cNvPr>
          <p:cNvSpPr/>
          <p:nvPr/>
        </p:nvSpPr>
        <p:spPr bwMode="auto">
          <a:xfrm>
            <a:off x="7848600" y="585212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</a:t>
            </a:r>
          </a:p>
        </p:txBody>
      </p:sp>
      <p:grpSp>
        <p:nvGrpSpPr>
          <p:cNvPr id="25613" name="Group 25612">
            <a:extLst>
              <a:ext uri="{FF2B5EF4-FFF2-40B4-BE49-F238E27FC236}">
                <a16:creationId xmlns:a16="http://schemas.microsoft.com/office/drawing/2014/main" id="{5E952008-A478-FB49-BE91-4E98FFC59918}"/>
              </a:ext>
            </a:extLst>
          </p:cNvPr>
          <p:cNvGrpSpPr/>
          <p:nvPr/>
        </p:nvGrpSpPr>
        <p:grpSpPr>
          <a:xfrm>
            <a:off x="928688" y="4664705"/>
            <a:ext cx="7385364" cy="684000"/>
            <a:chOff x="928688" y="4664705"/>
            <a:chExt cx="7385364" cy="684000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48B6575-8F3F-1A48-8725-EB5C39BFA7B8}"/>
                </a:ext>
              </a:extLst>
            </p:cNvPr>
            <p:cNvSpPr/>
            <p:nvPr/>
          </p:nvSpPr>
          <p:spPr bwMode="auto">
            <a:xfrm>
              <a:off x="139001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7F8333A4-228E-D340-882B-754DF76B2985}"/>
                </a:ext>
              </a:extLst>
            </p:cNvPr>
            <p:cNvSpPr/>
            <p:nvPr/>
          </p:nvSpPr>
          <p:spPr bwMode="auto">
            <a:xfrm>
              <a:off x="185134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DAA75E4-4B49-C740-BDBA-1C9E9CE3B15F}"/>
                </a:ext>
              </a:extLst>
            </p:cNvPr>
            <p:cNvSpPr/>
            <p:nvPr/>
          </p:nvSpPr>
          <p:spPr bwMode="auto">
            <a:xfrm>
              <a:off x="231266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E10FC02D-7824-754A-98B7-5CF91EFAF3AB}"/>
                </a:ext>
              </a:extLst>
            </p:cNvPr>
            <p:cNvSpPr/>
            <p:nvPr/>
          </p:nvSpPr>
          <p:spPr bwMode="auto">
            <a:xfrm>
              <a:off x="277399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FE8CB7AF-C657-2442-B7D9-5D0ABE3C7A85}"/>
                </a:ext>
              </a:extLst>
            </p:cNvPr>
            <p:cNvSpPr/>
            <p:nvPr/>
          </p:nvSpPr>
          <p:spPr bwMode="auto">
            <a:xfrm>
              <a:off x="3235323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D7711B62-6E24-9742-A3FD-202D0E2B32F5}"/>
                </a:ext>
              </a:extLst>
            </p:cNvPr>
            <p:cNvSpPr/>
            <p:nvPr/>
          </p:nvSpPr>
          <p:spPr bwMode="auto">
            <a:xfrm>
              <a:off x="369665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CA79C90D-5935-E24D-8F99-F97A5AA0138E}"/>
                </a:ext>
              </a:extLst>
            </p:cNvPr>
            <p:cNvSpPr/>
            <p:nvPr/>
          </p:nvSpPr>
          <p:spPr bwMode="auto">
            <a:xfrm>
              <a:off x="4157977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79CD9B74-476F-5549-A30C-919C852766CF}"/>
                </a:ext>
              </a:extLst>
            </p:cNvPr>
            <p:cNvSpPr/>
            <p:nvPr/>
          </p:nvSpPr>
          <p:spPr bwMode="auto">
            <a:xfrm>
              <a:off x="4619304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AE68C7DF-AA4D-1E40-A47D-97E818EDCB47}"/>
                </a:ext>
              </a:extLst>
            </p:cNvPr>
            <p:cNvSpPr/>
            <p:nvPr/>
          </p:nvSpPr>
          <p:spPr bwMode="auto">
            <a:xfrm>
              <a:off x="5080631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E5685C90-F94F-AF48-9278-4B5B79B6B3DA}"/>
                </a:ext>
              </a:extLst>
            </p:cNvPr>
            <p:cNvSpPr/>
            <p:nvPr/>
          </p:nvSpPr>
          <p:spPr bwMode="auto">
            <a:xfrm>
              <a:off x="554195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E996BCF-0E2A-4A41-9DC1-0AB67A71C427}"/>
                </a:ext>
              </a:extLst>
            </p:cNvPr>
            <p:cNvSpPr/>
            <p:nvPr/>
          </p:nvSpPr>
          <p:spPr bwMode="auto">
            <a:xfrm>
              <a:off x="600328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DFDEFBC-1073-2240-BAEC-569772E456CE}"/>
                </a:ext>
              </a:extLst>
            </p:cNvPr>
            <p:cNvSpPr/>
            <p:nvPr/>
          </p:nvSpPr>
          <p:spPr bwMode="auto">
            <a:xfrm>
              <a:off x="646461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E8F27CF1-937E-F146-8CF2-38A4B101688C}"/>
                </a:ext>
              </a:extLst>
            </p:cNvPr>
            <p:cNvSpPr/>
            <p:nvPr/>
          </p:nvSpPr>
          <p:spPr bwMode="auto">
            <a:xfrm>
              <a:off x="692593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C6ED0C1-A32A-7F4B-AA40-EA325D0A3025}"/>
                </a:ext>
              </a:extLst>
            </p:cNvPr>
            <p:cNvSpPr/>
            <p:nvPr/>
          </p:nvSpPr>
          <p:spPr bwMode="auto">
            <a:xfrm>
              <a:off x="7387266" y="4781292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ED9935A6-E4A4-714E-AD17-326CD2FB8D75}"/>
                </a:ext>
              </a:extLst>
            </p:cNvPr>
            <p:cNvSpPr/>
            <p:nvPr/>
          </p:nvSpPr>
          <p:spPr bwMode="auto">
            <a:xfrm>
              <a:off x="92868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48702168-B8CF-0D42-B53B-D986E3F6F4CA}"/>
                </a:ext>
              </a:extLst>
            </p:cNvPr>
            <p:cNvSpPr/>
            <p:nvPr/>
          </p:nvSpPr>
          <p:spPr bwMode="auto">
            <a:xfrm>
              <a:off x="784860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E8433A58-31A3-F841-B0A1-CA7FC2583896}"/>
                </a:ext>
              </a:extLst>
            </p:cNvPr>
            <p:cNvSpPr/>
            <p:nvPr/>
          </p:nvSpPr>
          <p:spPr>
            <a:xfrm>
              <a:off x="936940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9E6D6F67-9D20-184F-BAC2-CACF1209B5ED}"/>
                </a:ext>
              </a:extLst>
            </p:cNvPr>
            <p:cNvSpPr/>
            <p:nvPr/>
          </p:nvSpPr>
          <p:spPr>
            <a:xfrm>
              <a:off x="2764152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B4199CE6-6DAE-3A43-9002-632181BF9888}"/>
                </a:ext>
              </a:extLst>
            </p:cNvPr>
            <p:cNvSpPr/>
            <p:nvPr/>
          </p:nvSpPr>
          <p:spPr>
            <a:xfrm>
              <a:off x="4615177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A8A99726-B210-964A-B2EE-09B408E18CCF}"/>
                </a:ext>
              </a:extLst>
            </p:cNvPr>
            <p:cNvSpPr/>
            <p:nvPr/>
          </p:nvSpPr>
          <p:spPr>
            <a:xfrm>
              <a:off x="6452460" y="4664705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5614" name="Group 25613">
            <a:extLst>
              <a:ext uri="{FF2B5EF4-FFF2-40B4-BE49-F238E27FC236}">
                <a16:creationId xmlns:a16="http://schemas.microsoft.com/office/drawing/2014/main" id="{42AD469B-B3B0-0746-B740-48BFAA2906CD}"/>
              </a:ext>
            </a:extLst>
          </p:cNvPr>
          <p:cNvGrpSpPr/>
          <p:nvPr/>
        </p:nvGrpSpPr>
        <p:grpSpPr>
          <a:xfrm>
            <a:off x="3673790" y="4390256"/>
            <a:ext cx="3709466" cy="274449"/>
            <a:chOff x="3673790" y="4390256"/>
            <a:chExt cx="3709466" cy="274449"/>
          </a:xfrm>
        </p:grpSpPr>
        <p:cxnSp>
          <p:nvCxnSpPr>
            <p:cNvPr id="143" name="Straight Arrow Connector 142">
              <a:extLst>
                <a:ext uri="{FF2B5EF4-FFF2-40B4-BE49-F238E27FC236}">
                  <a16:creationId xmlns:a16="http://schemas.microsoft.com/office/drawing/2014/main" id="{2FDB83AF-B5CF-6C4D-88E2-B48DFFF87731}"/>
                </a:ext>
              </a:extLst>
            </p:cNvPr>
            <p:cNvCxnSpPr>
              <a:cxnSpLocks/>
              <a:stCxn id="72" idx="2"/>
              <a:endCxn id="140" idx="0"/>
            </p:cNvCxnSpPr>
            <p:nvPr/>
          </p:nvCxnSpPr>
          <p:spPr>
            <a:xfrm flipH="1">
              <a:off x="3673790" y="4390256"/>
              <a:ext cx="287401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43">
              <a:extLst>
                <a:ext uri="{FF2B5EF4-FFF2-40B4-BE49-F238E27FC236}">
                  <a16:creationId xmlns:a16="http://schemas.microsoft.com/office/drawing/2014/main" id="{07F1DD7B-4930-F44B-83DF-1EC545D35525}"/>
                </a:ext>
              </a:extLst>
            </p:cNvPr>
            <p:cNvCxnSpPr>
              <a:cxnSpLocks/>
              <a:stCxn id="73" idx="2"/>
              <a:endCxn id="141" idx="0"/>
            </p:cNvCxnSpPr>
            <p:nvPr/>
          </p:nvCxnSpPr>
          <p:spPr>
            <a:xfrm>
              <a:off x="4418391" y="4390256"/>
              <a:ext cx="1106424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44">
              <a:extLst>
                <a:ext uri="{FF2B5EF4-FFF2-40B4-BE49-F238E27FC236}">
                  <a16:creationId xmlns:a16="http://schemas.microsoft.com/office/drawing/2014/main" id="{A214DBD9-DB2B-A641-91BB-C85C390ABB47}"/>
                </a:ext>
              </a:extLst>
            </p:cNvPr>
            <p:cNvCxnSpPr>
              <a:cxnSpLocks/>
              <a:stCxn id="79" idx="2"/>
              <a:endCxn id="142" idx="0"/>
            </p:cNvCxnSpPr>
            <p:nvPr/>
          </p:nvCxnSpPr>
          <p:spPr>
            <a:xfrm>
              <a:off x="4875591" y="4390256"/>
              <a:ext cx="2507665" cy="274449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B881917-DA92-DB49-932B-40FCA00CBC37}"/>
              </a:ext>
            </a:extLst>
          </p:cNvPr>
          <p:cNvCxnSpPr>
            <a:cxnSpLocks/>
            <a:stCxn id="122" idx="2"/>
            <a:endCxn id="96" idx="0"/>
          </p:cNvCxnSpPr>
          <p:nvPr/>
        </p:nvCxnSpPr>
        <p:spPr>
          <a:xfrm>
            <a:off x="3002596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1B5BA342-31B3-914F-880D-E24DF51D8E5E}"/>
              </a:ext>
            </a:extLst>
          </p:cNvPr>
          <p:cNvCxnSpPr>
            <a:cxnSpLocks/>
            <a:stCxn id="123" idx="2"/>
            <a:endCxn id="104" idx="0"/>
          </p:cNvCxnSpPr>
          <p:nvPr/>
        </p:nvCxnSpPr>
        <p:spPr>
          <a:xfrm>
            <a:off x="3463923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D84E35CF-D03F-2142-BE1E-3EFD0D55A3A9}"/>
              </a:ext>
            </a:extLst>
          </p:cNvPr>
          <p:cNvCxnSpPr>
            <a:cxnSpLocks/>
            <a:stCxn id="124" idx="2"/>
            <a:endCxn id="105" idx="0"/>
          </p:cNvCxnSpPr>
          <p:nvPr/>
        </p:nvCxnSpPr>
        <p:spPr>
          <a:xfrm>
            <a:off x="3925250" y="5238492"/>
            <a:ext cx="0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BCE82DEA-267B-4141-A3A6-D54DB07D74B2}"/>
              </a:ext>
            </a:extLst>
          </p:cNvPr>
          <p:cNvCxnSpPr>
            <a:cxnSpLocks/>
          </p:cNvCxnSpPr>
          <p:nvPr/>
        </p:nvCxnSpPr>
        <p:spPr>
          <a:xfrm flipH="1">
            <a:off x="4386570" y="5238492"/>
            <a:ext cx="7" cy="613628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0D823777-D7F5-0D4F-B592-A147F390F957}"/>
              </a:ext>
            </a:extLst>
          </p:cNvPr>
          <p:cNvCxnSpPr>
            <a:cxnSpLocks/>
            <a:stCxn id="126" idx="2"/>
            <a:endCxn id="107" idx="0"/>
          </p:cNvCxnSpPr>
          <p:nvPr/>
        </p:nvCxnSpPr>
        <p:spPr>
          <a:xfrm>
            <a:off x="4847904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88331644-8617-4545-9C99-39B81DF0B710}"/>
              </a:ext>
            </a:extLst>
          </p:cNvPr>
          <p:cNvCxnSpPr>
            <a:cxnSpLocks/>
            <a:stCxn id="127" idx="2"/>
            <a:endCxn id="108" idx="0"/>
          </p:cNvCxnSpPr>
          <p:nvPr/>
        </p:nvCxnSpPr>
        <p:spPr>
          <a:xfrm>
            <a:off x="5309231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>
            <a:extLst>
              <a:ext uri="{FF2B5EF4-FFF2-40B4-BE49-F238E27FC236}">
                <a16:creationId xmlns:a16="http://schemas.microsoft.com/office/drawing/2014/main" id="{99CDE16F-86B0-ED47-846F-56CA72A260A9}"/>
              </a:ext>
            </a:extLst>
          </p:cNvPr>
          <p:cNvCxnSpPr>
            <a:cxnSpLocks/>
            <a:stCxn id="128" idx="2"/>
            <a:endCxn id="109" idx="0"/>
          </p:cNvCxnSpPr>
          <p:nvPr/>
        </p:nvCxnSpPr>
        <p:spPr>
          <a:xfrm>
            <a:off x="5770558" y="5238492"/>
            <a:ext cx="0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>
            <a:extLst>
              <a:ext uri="{FF2B5EF4-FFF2-40B4-BE49-F238E27FC236}">
                <a16:creationId xmlns:a16="http://schemas.microsoft.com/office/drawing/2014/main" id="{01D69075-B11C-2B45-8CA4-2BD19C6175E1}"/>
              </a:ext>
            </a:extLst>
          </p:cNvPr>
          <p:cNvCxnSpPr>
            <a:cxnSpLocks/>
          </p:cNvCxnSpPr>
          <p:nvPr/>
        </p:nvCxnSpPr>
        <p:spPr>
          <a:xfrm flipH="1">
            <a:off x="6231878" y="5238492"/>
            <a:ext cx="7" cy="613628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4FA7F2FB-8A51-0148-99EE-1A8D6698EAA3}"/>
              </a:ext>
            </a:extLst>
          </p:cNvPr>
          <p:cNvCxnSpPr>
            <a:cxnSpLocks/>
            <a:stCxn id="130" idx="2"/>
            <a:endCxn id="111" idx="0"/>
          </p:cNvCxnSpPr>
          <p:nvPr/>
        </p:nvCxnSpPr>
        <p:spPr>
          <a:xfrm>
            <a:off x="6693212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>
            <a:extLst>
              <a:ext uri="{FF2B5EF4-FFF2-40B4-BE49-F238E27FC236}">
                <a16:creationId xmlns:a16="http://schemas.microsoft.com/office/drawing/2014/main" id="{C5EA061C-9357-D34F-AFAE-FF9A02A4C18C}"/>
              </a:ext>
            </a:extLst>
          </p:cNvPr>
          <p:cNvCxnSpPr>
            <a:cxnSpLocks/>
            <a:stCxn id="131" idx="2"/>
            <a:endCxn id="112" idx="0"/>
          </p:cNvCxnSpPr>
          <p:nvPr/>
        </p:nvCxnSpPr>
        <p:spPr>
          <a:xfrm>
            <a:off x="7154539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BBAFD0AF-292F-A141-AB27-6F74D387A7C8}"/>
              </a:ext>
            </a:extLst>
          </p:cNvPr>
          <p:cNvCxnSpPr>
            <a:cxnSpLocks/>
            <a:stCxn id="132" idx="2"/>
            <a:endCxn id="113" idx="0"/>
          </p:cNvCxnSpPr>
          <p:nvPr/>
        </p:nvCxnSpPr>
        <p:spPr>
          <a:xfrm>
            <a:off x="7615866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>
            <a:extLst>
              <a:ext uri="{FF2B5EF4-FFF2-40B4-BE49-F238E27FC236}">
                <a16:creationId xmlns:a16="http://schemas.microsoft.com/office/drawing/2014/main" id="{E924A8A3-0ED2-874A-9FAB-567DAB238D24}"/>
              </a:ext>
            </a:extLst>
          </p:cNvPr>
          <p:cNvCxnSpPr>
            <a:cxnSpLocks/>
            <a:endCxn id="115" idx="0"/>
          </p:cNvCxnSpPr>
          <p:nvPr/>
        </p:nvCxnSpPr>
        <p:spPr>
          <a:xfrm>
            <a:off x="8077200" y="5238492"/>
            <a:ext cx="0" cy="613628"/>
          </a:xfrm>
          <a:prstGeom prst="straightConnector1">
            <a:avLst/>
          </a:prstGeom>
          <a:ln w="28575">
            <a:solidFill>
              <a:srgbClr val="00206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0" name="TextBox 136">
            <a:extLst>
              <a:ext uri="{FF2B5EF4-FFF2-40B4-BE49-F238E27FC236}">
                <a16:creationId xmlns:a16="http://schemas.microsoft.com/office/drawing/2014/main" id="{DD215886-ED1D-EA42-9041-68F4CA9B8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4136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B0F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+10</a:t>
            </a:r>
          </a:p>
        </p:txBody>
      </p:sp>
      <p:sp>
        <p:nvSpPr>
          <p:cNvPr id="171" name="TextBox 136">
            <a:extLst>
              <a:ext uri="{FF2B5EF4-FFF2-40B4-BE49-F238E27FC236}">
                <a16:creationId xmlns:a16="http://schemas.microsoft.com/office/drawing/2014/main" id="{9E436E2C-5D22-D445-8F6D-ACD510C0C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0072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+14</a:t>
            </a:r>
          </a:p>
        </p:txBody>
      </p:sp>
      <p:sp>
        <p:nvSpPr>
          <p:cNvPr id="172" name="TextBox 136">
            <a:extLst>
              <a:ext uri="{FF2B5EF4-FFF2-40B4-BE49-F238E27FC236}">
                <a16:creationId xmlns:a16="http://schemas.microsoft.com/office/drawing/2014/main" id="{6164B33D-0B81-4145-9B9D-D111986D0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225" y="5394920"/>
            <a:ext cx="615874" cy="338554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+20</a:t>
            </a:r>
          </a:p>
        </p:txBody>
      </p:sp>
      <p:grpSp>
        <p:nvGrpSpPr>
          <p:cNvPr id="25615" name="Group 25614">
            <a:extLst>
              <a:ext uri="{FF2B5EF4-FFF2-40B4-BE49-F238E27FC236}">
                <a16:creationId xmlns:a16="http://schemas.microsoft.com/office/drawing/2014/main" id="{E34A6695-4A6D-DD40-8D9F-719B344405B7}"/>
              </a:ext>
            </a:extLst>
          </p:cNvPr>
          <p:cNvGrpSpPr/>
          <p:nvPr/>
        </p:nvGrpSpPr>
        <p:grpSpPr>
          <a:xfrm>
            <a:off x="2763836" y="5852120"/>
            <a:ext cx="1841181" cy="457200"/>
            <a:chOff x="2763836" y="5852120"/>
            <a:chExt cx="1841181" cy="457200"/>
          </a:xfrm>
        </p:grpSpPr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0B3EAFB4-195F-7547-B6E6-1B1E56D43FD1}"/>
                </a:ext>
              </a:extLst>
            </p:cNvPr>
            <p:cNvSpPr/>
            <p:nvPr/>
          </p:nvSpPr>
          <p:spPr bwMode="auto">
            <a:xfrm>
              <a:off x="2763836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11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7C6F0172-16F7-BB46-857B-AB5AFA1A3048}"/>
                </a:ext>
              </a:extLst>
            </p:cNvPr>
            <p:cNvSpPr/>
            <p:nvPr/>
          </p:nvSpPr>
          <p:spPr bwMode="auto">
            <a:xfrm>
              <a:off x="3225163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020F5CDA-0EEB-9841-9317-C65262C56856}"/>
                </a:ext>
              </a:extLst>
            </p:cNvPr>
            <p:cNvSpPr/>
            <p:nvPr/>
          </p:nvSpPr>
          <p:spPr bwMode="auto">
            <a:xfrm>
              <a:off x="3686490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13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5CE4E0F-01B0-9A46-BDEF-3A3202CC34C0}"/>
                </a:ext>
              </a:extLst>
            </p:cNvPr>
            <p:cNvSpPr/>
            <p:nvPr/>
          </p:nvSpPr>
          <p:spPr bwMode="auto">
            <a:xfrm>
              <a:off x="4147817" y="585212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</p:grpSp>
      <p:grpSp>
        <p:nvGrpSpPr>
          <p:cNvPr id="25616" name="Group 25615">
            <a:extLst>
              <a:ext uri="{FF2B5EF4-FFF2-40B4-BE49-F238E27FC236}">
                <a16:creationId xmlns:a16="http://schemas.microsoft.com/office/drawing/2014/main" id="{3472BC44-EE72-1A45-BDF3-72A04083F3CA}"/>
              </a:ext>
            </a:extLst>
          </p:cNvPr>
          <p:cNvGrpSpPr/>
          <p:nvPr/>
        </p:nvGrpSpPr>
        <p:grpSpPr>
          <a:xfrm>
            <a:off x="4609144" y="5852120"/>
            <a:ext cx="1841181" cy="457200"/>
            <a:chOff x="4609144" y="5852120"/>
            <a:chExt cx="1841181" cy="457200"/>
          </a:xfrm>
        </p:grpSpPr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6E6A1D22-614D-E545-8CCE-D86AFE5E7DD8}"/>
                </a:ext>
              </a:extLst>
            </p:cNvPr>
            <p:cNvSpPr/>
            <p:nvPr/>
          </p:nvSpPr>
          <p:spPr bwMode="auto">
            <a:xfrm>
              <a:off x="4609144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14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C54D256-9340-6348-B02C-278FD8996118}"/>
                </a:ext>
              </a:extLst>
            </p:cNvPr>
            <p:cNvSpPr/>
            <p:nvPr/>
          </p:nvSpPr>
          <p:spPr bwMode="auto">
            <a:xfrm>
              <a:off x="5070471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15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2AAD3D42-AB3F-6C48-802A-0EB10CC1CDFB}"/>
                </a:ext>
              </a:extLst>
            </p:cNvPr>
            <p:cNvSpPr/>
            <p:nvPr/>
          </p:nvSpPr>
          <p:spPr bwMode="auto">
            <a:xfrm>
              <a:off x="5531798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17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544A4FFA-DEAF-444C-861C-03900CB27E08}"/>
                </a:ext>
              </a:extLst>
            </p:cNvPr>
            <p:cNvSpPr/>
            <p:nvPr/>
          </p:nvSpPr>
          <p:spPr bwMode="auto">
            <a:xfrm>
              <a:off x="5993125" y="5852120"/>
              <a:ext cx="457200" cy="4572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</p:grpSp>
      <p:grpSp>
        <p:nvGrpSpPr>
          <p:cNvPr id="25617" name="Group 25616">
            <a:extLst>
              <a:ext uri="{FF2B5EF4-FFF2-40B4-BE49-F238E27FC236}">
                <a16:creationId xmlns:a16="http://schemas.microsoft.com/office/drawing/2014/main" id="{964D7869-9BF3-6E4F-9EEC-15A4AD087DDA}"/>
              </a:ext>
            </a:extLst>
          </p:cNvPr>
          <p:cNvGrpSpPr/>
          <p:nvPr/>
        </p:nvGrpSpPr>
        <p:grpSpPr>
          <a:xfrm>
            <a:off x="6454452" y="5852120"/>
            <a:ext cx="1841188" cy="457200"/>
            <a:chOff x="6454452" y="5852120"/>
            <a:chExt cx="1841188" cy="457200"/>
          </a:xfrm>
        </p:grpSpPr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11FC273A-EB98-444C-B82B-3ED03718C0CE}"/>
                </a:ext>
              </a:extLst>
            </p:cNvPr>
            <p:cNvSpPr/>
            <p:nvPr/>
          </p:nvSpPr>
          <p:spPr bwMode="auto">
            <a:xfrm>
              <a:off x="6454452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22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B3D14F4A-0686-3041-9AA5-EC1E48CE7B79}"/>
                </a:ext>
              </a:extLst>
            </p:cNvPr>
            <p:cNvSpPr/>
            <p:nvPr/>
          </p:nvSpPr>
          <p:spPr bwMode="auto">
            <a:xfrm>
              <a:off x="6915779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24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785D88F5-0832-7D4E-B437-6100190F9577}"/>
                </a:ext>
              </a:extLst>
            </p:cNvPr>
            <p:cNvSpPr/>
            <p:nvPr/>
          </p:nvSpPr>
          <p:spPr bwMode="auto">
            <a:xfrm>
              <a:off x="7377106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26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A8CC3146-3E1E-8E43-AE70-71D6D2C540FA}"/>
                </a:ext>
              </a:extLst>
            </p:cNvPr>
            <p:cNvSpPr/>
            <p:nvPr/>
          </p:nvSpPr>
          <p:spPr bwMode="auto">
            <a:xfrm>
              <a:off x="7838440" y="585212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28</a:t>
              </a:r>
            </a:p>
          </p:txBody>
        </p:sp>
      </p:grpSp>
      <p:sp>
        <p:nvSpPr>
          <p:cNvPr id="25627" name="Arc 25626">
            <a:extLst>
              <a:ext uri="{FF2B5EF4-FFF2-40B4-BE49-F238E27FC236}">
                <a16:creationId xmlns:a16="http://schemas.microsoft.com/office/drawing/2014/main" id="{DE5C6868-40E5-204F-AF33-730AED436957}"/>
              </a:ext>
            </a:extLst>
          </p:cNvPr>
          <p:cNvSpPr/>
          <p:nvPr/>
        </p:nvSpPr>
        <p:spPr>
          <a:xfrm>
            <a:off x="534541" y="1966992"/>
            <a:ext cx="699939" cy="2686145"/>
          </a:xfrm>
          <a:prstGeom prst="arc">
            <a:avLst>
              <a:gd name="adj1" fmla="val 5253048"/>
              <a:gd name="adj2" fmla="val 16224855"/>
            </a:avLst>
          </a:prstGeom>
          <a:ln w="28575">
            <a:solidFill>
              <a:srgbClr val="002060"/>
            </a:solidFill>
            <a:prstDash val="dash"/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7F55DE73-86AB-C840-AEE8-8DC05E890E37}"/>
              </a:ext>
            </a:extLst>
          </p:cNvPr>
          <p:cNvCxnSpPr>
            <a:cxnSpLocks/>
          </p:cNvCxnSpPr>
          <p:nvPr/>
        </p:nvCxnSpPr>
        <p:spPr>
          <a:xfrm>
            <a:off x="971599" y="3275692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>
            <a:extLst>
              <a:ext uri="{FF2B5EF4-FFF2-40B4-BE49-F238E27FC236}">
                <a16:creationId xmlns:a16="http://schemas.microsoft.com/office/drawing/2014/main" id="{5821E187-EE5E-1642-BA5D-1FB355C20BC8}"/>
              </a:ext>
            </a:extLst>
          </p:cNvPr>
          <p:cNvSpPr txBox="1"/>
          <p:nvPr/>
        </p:nvSpPr>
        <p:spPr>
          <a:xfrm>
            <a:off x="6318750" y="3284984"/>
            <a:ext cx="28252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9300"/>
                </a:solidFill>
              </a:rPr>
              <a:t>Inter-block synchronization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/>
              <a:t>Kernel termination and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Scan on CPU, 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000" dirty="0"/>
              <a:t>Launch scan kernel on GPU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>
                <a:solidFill>
                  <a:srgbClr val="00B050"/>
                </a:solidFill>
              </a:rPr>
              <a:t>Atomic operations in global memory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E856EE82-B304-C24B-96ED-40D76FF0AF53}"/>
              </a:ext>
            </a:extLst>
          </p:cNvPr>
          <p:cNvCxnSpPr>
            <a:cxnSpLocks/>
          </p:cNvCxnSpPr>
          <p:nvPr/>
        </p:nvCxnSpPr>
        <p:spPr>
          <a:xfrm>
            <a:off x="971600" y="4509120"/>
            <a:ext cx="7308000" cy="0"/>
          </a:xfrm>
          <a:prstGeom prst="line">
            <a:avLst/>
          </a:prstGeom>
          <a:ln w="38100">
            <a:solidFill>
              <a:srgbClr val="FF93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TextBox 136">
            <a:extLst>
              <a:ext uri="{FF2B5EF4-FFF2-40B4-BE49-F238E27FC236}">
                <a16:creationId xmlns:a16="http://schemas.microsoft.com/office/drawing/2014/main" id="{D3EB6D78-7154-9B43-86CD-F7737633B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7593" y="5391787"/>
            <a:ext cx="5854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</a:t>
            </a:r>
          </a:p>
        </p:txBody>
      </p: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CE427D08-5716-E44D-9580-F89977D07887}"/>
              </a:ext>
            </a:extLst>
          </p:cNvPr>
          <p:cNvGrpSpPr/>
          <p:nvPr/>
        </p:nvGrpSpPr>
        <p:grpSpPr>
          <a:xfrm>
            <a:off x="928688" y="4664705"/>
            <a:ext cx="7385364" cy="684000"/>
            <a:chOff x="928688" y="4664705"/>
            <a:chExt cx="7385364" cy="684000"/>
          </a:xfrm>
        </p:grpSpPr>
        <p:sp>
          <p:nvSpPr>
            <p:cNvPr id="221" name="Rectangle 220">
              <a:extLst>
                <a:ext uri="{FF2B5EF4-FFF2-40B4-BE49-F238E27FC236}">
                  <a16:creationId xmlns:a16="http://schemas.microsoft.com/office/drawing/2014/main" id="{4032CBDE-BCAA-7543-BE4C-94F6F5881DE0}"/>
                </a:ext>
              </a:extLst>
            </p:cNvPr>
            <p:cNvSpPr/>
            <p:nvPr/>
          </p:nvSpPr>
          <p:spPr bwMode="auto">
            <a:xfrm>
              <a:off x="139001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:a16="http://schemas.microsoft.com/office/drawing/2014/main" id="{7254F6D2-7EED-C84C-9ADF-DEED564BDDCE}"/>
                </a:ext>
              </a:extLst>
            </p:cNvPr>
            <p:cNvSpPr/>
            <p:nvPr/>
          </p:nvSpPr>
          <p:spPr bwMode="auto">
            <a:xfrm>
              <a:off x="185134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2A6E3C85-D3D5-2949-A757-8E9B0143F1A5}"/>
                </a:ext>
              </a:extLst>
            </p:cNvPr>
            <p:cNvSpPr/>
            <p:nvPr/>
          </p:nvSpPr>
          <p:spPr bwMode="auto">
            <a:xfrm>
              <a:off x="231266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230BB85A-6CB7-5E4E-B733-DAA7433E3A51}"/>
                </a:ext>
              </a:extLst>
            </p:cNvPr>
            <p:cNvSpPr/>
            <p:nvPr/>
          </p:nvSpPr>
          <p:spPr bwMode="auto">
            <a:xfrm>
              <a:off x="277399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A59F5595-CDAD-FA46-9354-D51EB20502C6}"/>
                </a:ext>
              </a:extLst>
            </p:cNvPr>
            <p:cNvSpPr/>
            <p:nvPr/>
          </p:nvSpPr>
          <p:spPr bwMode="auto">
            <a:xfrm>
              <a:off x="3235323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2F0F8320-4CB9-4940-8566-9A9A58DBA316}"/>
                </a:ext>
              </a:extLst>
            </p:cNvPr>
            <p:cNvSpPr/>
            <p:nvPr/>
          </p:nvSpPr>
          <p:spPr bwMode="auto">
            <a:xfrm>
              <a:off x="369665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F24DD6C5-0C78-F744-AD84-CF3442762667}"/>
                </a:ext>
              </a:extLst>
            </p:cNvPr>
            <p:cNvSpPr/>
            <p:nvPr/>
          </p:nvSpPr>
          <p:spPr bwMode="auto">
            <a:xfrm>
              <a:off x="4157977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A97712E7-F387-D245-A3EE-ECCDABC07F93}"/>
                </a:ext>
              </a:extLst>
            </p:cNvPr>
            <p:cNvSpPr/>
            <p:nvPr/>
          </p:nvSpPr>
          <p:spPr bwMode="auto">
            <a:xfrm>
              <a:off x="4619304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9AE027D0-F98C-8E4C-8352-1ED3C18A0175}"/>
                </a:ext>
              </a:extLst>
            </p:cNvPr>
            <p:cNvSpPr/>
            <p:nvPr/>
          </p:nvSpPr>
          <p:spPr bwMode="auto">
            <a:xfrm>
              <a:off x="5080631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41A03116-B943-FF47-9E5C-695C36639F45}"/>
                </a:ext>
              </a:extLst>
            </p:cNvPr>
            <p:cNvSpPr/>
            <p:nvPr/>
          </p:nvSpPr>
          <p:spPr bwMode="auto">
            <a:xfrm>
              <a:off x="554195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D5349D43-01F4-3748-838A-9B3CAADC2F2C}"/>
                </a:ext>
              </a:extLst>
            </p:cNvPr>
            <p:cNvSpPr/>
            <p:nvPr/>
          </p:nvSpPr>
          <p:spPr bwMode="auto">
            <a:xfrm>
              <a:off x="6003285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967A1B61-7EF9-824D-877E-F8A4862264FA}"/>
                </a:ext>
              </a:extLst>
            </p:cNvPr>
            <p:cNvSpPr/>
            <p:nvPr/>
          </p:nvSpPr>
          <p:spPr bwMode="auto">
            <a:xfrm>
              <a:off x="6464612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CA86CE06-7E3E-4B4C-9F56-893806431B8D}"/>
                </a:ext>
              </a:extLst>
            </p:cNvPr>
            <p:cNvSpPr/>
            <p:nvPr/>
          </p:nvSpPr>
          <p:spPr bwMode="auto">
            <a:xfrm>
              <a:off x="6925939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8797FFF0-FA58-6A4B-B1C2-F6CD9DDA840D}"/>
                </a:ext>
              </a:extLst>
            </p:cNvPr>
            <p:cNvSpPr/>
            <p:nvPr/>
          </p:nvSpPr>
          <p:spPr bwMode="auto">
            <a:xfrm>
              <a:off x="7387266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</a:t>
              </a: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5E6675CA-3AB4-6D4E-97C0-00B88AFAE266}"/>
                </a:ext>
              </a:extLst>
            </p:cNvPr>
            <p:cNvSpPr/>
            <p:nvPr/>
          </p:nvSpPr>
          <p:spPr bwMode="auto">
            <a:xfrm>
              <a:off x="928688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456BC7CB-94BB-E443-8DB8-D03B3F3CF9EE}"/>
                </a:ext>
              </a:extLst>
            </p:cNvPr>
            <p:cNvSpPr/>
            <p:nvPr/>
          </p:nvSpPr>
          <p:spPr bwMode="auto">
            <a:xfrm>
              <a:off x="7848600" y="478129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</a:t>
              </a: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96DBEA7F-0EB4-264B-9C03-895834DD5586}"/>
                </a:ext>
              </a:extLst>
            </p:cNvPr>
            <p:cNvSpPr/>
            <p:nvPr/>
          </p:nvSpPr>
          <p:spPr>
            <a:xfrm>
              <a:off x="936940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81C3F93F-A007-D940-8E57-44C17B1062FB}"/>
                </a:ext>
              </a:extLst>
            </p:cNvPr>
            <p:cNvSpPr/>
            <p:nvPr/>
          </p:nvSpPr>
          <p:spPr>
            <a:xfrm>
              <a:off x="2764152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1C9C6E4F-7960-EB47-B3A1-7E479A1CC77B}"/>
                </a:ext>
              </a:extLst>
            </p:cNvPr>
            <p:cNvSpPr/>
            <p:nvPr/>
          </p:nvSpPr>
          <p:spPr>
            <a:xfrm>
              <a:off x="4615177" y="4664705"/>
              <a:ext cx="1819275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1AD5DB02-9232-5246-83A5-3AD90BF56B28}"/>
                </a:ext>
              </a:extLst>
            </p:cNvPr>
            <p:cNvSpPr/>
            <p:nvPr/>
          </p:nvSpPr>
          <p:spPr>
            <a:xfrm>
              <a:off x="6452460" y="4664705"/>
              <a:ext cx="1861592" cy="684000"/>
            </a:xfrm>
            <a:prstGeom prst="rect">
              <a:avLst/>
            </a:prstGeom>
            <a:noFill/>
            <a:ln w="5715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41" name="TextBox 136">
            <a:extLst>
              <a:ext uri="{FF2B5EF4-FFF2-40B4-BE49-F238E27FC236}">
                <a16:creationId xmlns:a16="http://schemas.microsoft.com/office/drawing/2014/main" id="{71C8A29E-7728-2540-A70F-03403F8A5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4293096"/>
            <a:ext cx="1912703" cy="369332"/>
          </a:xfrm>
          <a:prstGeom prst="rect">
            <a:avLst/>
          </a:prstGeom>
          <a:solidFill>
            <a:srgbClr val="FFFFFF">
              <a:alpha val="5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Per-block Scan</a:t>
            </a:r>
          </a:p>
        </p:txBody>
      </p:sp>
    </p:spTree>
    <p:extLst>
      <p:ext uri="{BB962C8B-B14F-4D97-AF65-F5344CB8AC3E}">
        <p14:creationId xmlns:p14="http://schemas.microsoft.com/office/powerpoint/2010/main" val="76382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Adjacent Block Synchronization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06287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Adjacent Block Synchronization (I)</a:t>
            </a:r>
          </a:p>
        </p:txBody>
      </p:sp>
      <p:sp>
        <p:nvSpPr>
          <p:cNvPr id="3" name="Rectangle 2"/>
          <p:cNvSpPr/>
          <p:nvPr/>
        </p:nvSpPr>
        <p:spPr>
          <a:xfrm>
            <a:off x="1003840" y="1484784"/>
            <a:ext cx="71363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__shared__ float</a:t>
            </a:r>
            <a:r>
              <a:rPr lang="en-US" sz="1200" dirty="0">
                <a:latin typeface="Lucida Console" panose="020B0609040504020204" pitchFamily="49" charset="0"/>
              </a:rPr>
              <a:t> </a:t>
            </a:r>
            <a:r>
              <a:rPr lang="en-US" sz="1200" dirty="0" err="1">
                <a:latin typeface="Lucida Console" panose="020B0609040504020204" pitchFamily="49" charset="0"/>
              </a:rPr>
              <a:t>previous_sum</a:t>
            </a:r>
            <a:r>
              <a:rPr lang="en-US" sz="1200" dirty="0">
                <a:latin typeface="Lucida Console" panose="020B0609040504020204" pitchFamily="49" charset="0"/>
              </a:rPr>
              <a:t>;     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if</a:t>
            </a:r>
            <a:r>
              <a:rPr lang="en-US" sz="1200" dirty="0">
                <a:latin typeface="Lucida Console" panose="020B0609040504020204" pitchFamily="49" charset="0"/>
              </a:rPr>
              <a:t> (</a:t>
            </a:r>
            <a:r>
              <a:rPr lang="en-US" sz="1200" dirty="0" err="1">
                <a:latin typeface="Lucida Console" panose="020B0609040504020204" pitchFamily="49" charset="0"/>
              </a:rPr>
              <a:t>threadIdx.x</a:t>
            </a:r>
            <a:r>
              <a:rPr lang="en-US" sz="1200" dirty="0">
                <a:latin typeface="Lucida Console" panose="020B0609040504020204" pitchFamily="49" charset="0"/>
              </a:rPr>
              <a:t> ==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0</a:t>
            </a:r>
            <a:r>
              <a:rPr lang="en-US" sz="1200" dirty="0">
                <a:latin typeface="Lucida Console" panose="020B0609040504020204" pitchFamily="49" charset="0"/>
              </a:rPr>
              <a:t>){     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Wait for previous flag     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while</a:t>
            </a:r>
            <a:r>
              <a:rPr lang="en-US" sz="1200" dirty="0">
                <a:latin typeface="Lucida Console" panose="020B0609040504020204" pitchFamily="49" charset="0"/>
              </a:rPr>
              <a:t> (</a:t>
            </a:r>
            <a:r>
              <a:rPr lang="en-US" sz="1200" dirty="0" err="1">
                <a:latin typeface="Lucida Console" panose="020B0609040504020204" pitchFamily="49" charset="0"/>
              </a:rPr>
              <a:t>atomicAdd</a:t>
            </a:r>
            <a:r>
              <a:rPr lang="en-US" sz="1200" dirty="0">
                <a:latin typeface="Lucida Console" panose="020B0609040504020204" pitchFamily="49" charset="0"/>
              </a:rPr>
              <a:t>(&amp;flags[bid],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0</a:t>
            </a:r>
            <a:r>
              <a:rPr lang="en-US" sz="1200" dirty="0">
                <a:latin typeface="Lucida Console" panose="020B0609040504020204" pitchFamily="49" charset="0"/>
              </a:rPr>
              <a:t>) ==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0</a:t>
            </a:r>
            <a:r>
              <a:rPr lang="en-US" sz="1200" dirty="0">
                <a:latin typeface="Lucida Console" panose="020B0609040504020204" pitchFamily="49" charset="0"/>
              </a:rPr>
              <a:t>){;}     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Read previous partial sum      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 err="1">
                <a:latin typeface="Lucida Console" panose="020B0609040504020204" pitchFamily="49" charset="0"/>
              </a:rPr>
              <a:t>previous_sum</a:t>
            </a:r>
            <a:r>
              <a:rPr lang="en-US" sz="1200" dirty="0">
                <a:latin typeface="Lucida Console" panose="020B0609040504020204" pitchFamily="49" charset="0"/>
              </a:rPr>
              <a:t>  =  </a:t>
            </a:r>
            <a:r>
              <a:rPr lang="en-US" sz="1200" dirty="0" err="1">
                <a:latin typeface="Lucida Console" panose="020B0609040504020204" pitchFamily="49" charset="0"/>
              </a:rPr>
              <a:t>scan_value</a:t>
            </a:r>
            <a:r>
              <a:rPr lang="en-US" sz="1200" dirty="0">
                <a:latin typeface="Lucida Console" panose="020B0609040504020204" pitchFamily="49" charset="0"/>
              </a:rPr>
              <a:t>[bid];     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Propagate partial sum     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 err="1">
                <a:latin typeface="Lucida Console" panose="020B0609040504020204" pitchFamily="49" charset="0"/>
              </a:rPr>
              <a:t>scan_value</a:t>
            </a:r>
            <a:r>
              <a:rPr lang="en-US" sz="1200" dirty="0">
                <a:latin typeface="Lucida Console" panose="020B0609040504020204" pitchFamily="49" charset="0"/>
              </a:rPr>
              <a:t>[bid +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1200" dirty="0">
                <a:latin typeface="Lucida Console" panose="020B0609040504020204" pitchFamily="49" charset="0"/>
              </a:rPr>
              <a:t>] = </a:t>
            </a:r>
            <a:r>
              <a:rPr lang="en-US" sz="1200" dirty="0" err="1">
                <a:latin typeface="Lucida Console" panose="020B0609040504020204" pitchFamily="49" charset="0"/>
              </a:rPr>
              <a:t>previous_sum</a:t>
            </a:r>
            <a:r>
              <a:rPr lang="en-US" sz="1200" dirty="0">
                <a:latin typeface="Lucida Console" panose="020B0609040504020204" pitchFamily="49" charset="0"/>
              </a:rPr>
              <a:t> + </a:t>
            </a:r>
            <a:r>
              <a:rPr lang="en-US" sz="1200" dirty="0" err="1">
                <a:latin typeface="Lucida Console" panose="020B0609040504020204" pitchFamily="49" charset="0"/>
              </a:rPr>
              <a:t>local_sum</a:t>
            </a:r>
            <a:r>
              <a:rPr lang="en-US" sz="1200" dirty="0">
                <a:latin typeface="Lucida Console" panose="020B0609040504020204" pitchFamily="49" charset="0"/>
              </a:rPr>
              <a:t>;      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Memory fence      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  __</a:t>
            </a:r>
            <a:r>
              <a:rPr lang="en-US" sz="1200" dirty="0" err="1">
                <a:latin typeface="Lucida Console" panose="020B0609040504020204" pitchFamily="49" charset="0"/>
              </a:rPr>
              <a:t>threadfence</a:t>
            </a:r>
            <a:r>
              <a:rPr lang="en-US" sz="1200" dirty="0">
                <a:latin typeface="Lucida Console" panose="020B0609040504020204" pitchFamily="49" charset="0"/>
              </a:rPr>
              <a:t>();      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>
                <a:solidFill>
                  <a:srgbClr val="9DC3E6"/>
                </a:solidFill>
                <a:latin typeface="Lucida Console" panose="020B0609040504020204" pitchFamily="49" charset="0"/>
              </a:rPr>
              <a:t>// Set flag     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 err="1">
                <a:latin typeface="Lucida Console" panose="020B0609040504020204" pitchFamily="49" charset="0"/>
              </a:rPr>
              <a:t>atomicAdd</a:t>
            </a:r>
            <a:r>
              <a:rPr lang="en-US" sz="1200" dirty="0">
                <a:latin typeface="Lucida Console" panose="020B0609040504020204" pitchFamily="49" charset="0"/>
              </a:rPr>
              <a:t>(&amp;flags[bid +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1200" dirty="0">
                <a:latin typeface="Lucida Console" panose="020B0609040504020204" pitchFamily="49" charset="0"/>
              </a:rPr>
              <a:t>],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1200" dirty="0">
                <a:latin typeface="Lucida Console" panose="020B0609040504020204" pitchFamily="49" charset="0"/>
              </a:rPr>
              <a:t>);    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}    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__</a:t>
            </a:r>
            <a:r>
              <a:rPr lang="en-US" sz="1200" dirty="0" err="1">
                <a:latin typeface="Lucida Console" panose="020B0609040504020204" pitchFamily="49" charset="0"/>
              </a:rPr>
              <a:t>syncthreads</a:t>
            </a:r>
            <a:r>
              <a:rPr lang="en-US" sz="1200" dirty="0">
                <a:latin typeface="Lucida Console" panose="020B0609040504020204" pitchFamily="49" charset="0"/>
              </a:rPr>
              <a:t>();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5F0524A-1530-794F-B110-33E73F3CE9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56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C28E80-B6A5-6742-B01A-FC90F05B15CF}"/>
              </a:ext>
            </a:extLst>
          </p:cNvPr>
          <p:cNvSpPr txBox="1"/>
          <p:nvPr/>
        </p:nvSpPr>
        <p:spPr>
          <a:xfrm>
            <a:off x="1923455" y="5877272"/>
            <a:ext cx="5297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flags</a:t>
            </a:r>
            <a:r>
              <a:rPr lang="en-US" dirty="0"/>
              <a:t> and </a:t>
            </a:r>
            <a:r>
              <a:rPr lang="en-US" dirty="0" err="1">
                <a:latin typeface="Courier" pitchFamily="2" charset="0"/>
              </a:rPr>
              <a:t>scan_value</a:t>
            </a:r>
            <a:r>
              <a:rPr lang="en-US" dirty="0"/>
              <a:t> reside in global memory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FB5810-AF16-4F4C-A5DC-25D54972A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034" y="984314"/>
            <a:ext cx="4508500" cy="120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7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Adjacent Block Synchronization (II)</a:t>
            </a:r>
          </a:p>
        </p:txBody>
      </p:sp>
      <p:sp>
        <p:nvSpPr>
          <p:cNvPr id="3" name="Rectangle 2"/>
          <p:cNvSpPr/>
          <p:nvPr/>
        </p:nvSpPr>
        <p:spPr>
          <a:xfrm>
            <a:off x="4820264" y="3789040"/>
            <a:ext cx="3568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__shared__ int </a:t>
            </a:r>
            <a:r>
              <a:rPr lang="en-US" sz="1200" dirty="0" err="1">
                <a:latin typeface="Lucida Console" panose="020B0609040504020204" pitchFamily="49" charset="0"/>
              </a:rPr>
              <a:t>sbid</a:t>
            </a:r>
            <a:r>
              <a:rPr lang="en-US" sz="1200" dirty="0">
                <a:latin typeface="Lucida Console" panose="020B0609040504020204" pitchFamily="49" charset="0"/>
              </a:rPr>
              <a:t>;     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if </a:t>
            </a:r>
            <a:r>
              <a:rPr lang="en-US" sz="1200" dirty="0">
                <a:latin typeface="Lucida Console" panose="020B0609040504020204" pitchFamily="49" charset="0"/>
              </a:rPr>
              <a:t>(</a:t>
            </a:r>
            <a:r>
              <a:rPr lang="en-US" sz="1200" dirty="0" err="1">
                <a:latin typeface="Lucida Console" panose="020B0609040504020204" pitchFamily="49" charset="0"/>
              </a:rPr>
              <a:t>threadIdx.x</a:t>
            </a:r>
            <a:r>
              <a:rPr lang="en-US" sz="1200" dirty="0">
                <a:latin typeface="Lucida Console" panose="020B0609040504020204" pitchFamily="49" charset="0"/>
              </a:rPr>
              <a:t> == 0)     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  </a:t>
            </a:r>
            <a:r>
              <a:rPr lang="en-US" sz="1200" dirty="0" err="1">
                <a:latin typeface="Lucida Console" panose="020B0609040504020204" pitchFamily="49" charset="0"/>
              </a:rPr>
              <a:t>sbid</a:t>
            </a:r>
            <a:r>
              <a:rPr lang="en-US" sz="1200" dirty="0">
                <a:latin typeface="Lucida Console" panose="020B0609040504020204" pitchFamily="49" charset="0"/>
              </a:rPr>
              <a:t> = </a:t>
            </a:r>
            <a:r>
              <a:rPr lang="en-US" sz="1200" dirty="0" err="1">
                <a:latin typeface="Lucida Console" panose="020B0609040504020204" pitchFamily="49" charset="0"/>
              </a:rPr>
              <a:t>atomicAdd</a:t>
            </a:r>
            <a:r>
              <a:rPr lang="en-US" sz="1200" dirty="0">
                <a:latin typeface="Lucida Console" panose="020B0609040504020204" pitchFamily="49" charset="0"/>
              </a:rPr>
              <a:t>(</a:t>
            </a:r>
            <a:r>
              <a:rPr lang="en-US" sz="1200" dirty="0" err="1">
                <a:latin typeface="Lucida Console" panose="020B0609040504020204" pitchFamily="49" charset="0"/>
              </a:rPr>
              <a:t>DCounter</a:t>
            </a:r>
            <a:r>
              <a:rPr lang="en-US" sz="1200" dirty="0">
                <a:latin typeface="Lucida Console" panose="020B0609040504020204" pitchFamily="49" charset="0"/>
              </a:rPr>
              <a:t>, </a:t>
            </a:r>
            <a:r>
              <a:rPr lang="en-US" sz="12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1200" dirty="0">
                <a:latin typeface="Lucida Console" panose="020B0609040504020204" pitchFamily="49" charset="0"/>
              </a:rPr>
              <a:t>);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    </a:t>
            </a:r>
          </a:p>
          <a:p>
            <a:r>
              <a:rPr lang="en-US" sz="1200" dirty="0">
                <a:latin typeface="Lucida Console" panose="020B0609040504020204" pitchFamily="49" charset="0"/>
              </a:rPr>
              <a:t>__</a:t>
            </a:r>
            <a:r>
              <a:rPr lang="en-US" sz="1200" dirty="0" err="1">
                <a:latin typeface="Lucida Console" panose="020B0609040504020204" pitchFamily="49" charset="0"/>
              </a:rPr>
              <a:t>syncthreads</a:t>
            </a:r>
            <a:r>
              <a:rPr lang="en-US" sz="1200" dirty="0">
                <a:latin typeface="Lucida Console" panose="020B0609040504020204" pitchFamily="49" charset="0"/>
              </a:rPr>
              <a:t>();     </a:t>
            </a:r>
          </a:p>
          <a:p>
            <a:endParaRPr lang="en-US" sz="1200" dirty="0">
              <a:latin typeface="Lucida Console" panose="020B0609040504020204" pitchFamily="49" charset="0"/>
            </a:endParaRPr>
          </a:p>
          <a:p>
            <a:r>
              <a:rPr lang="en-US" sz="1200" dirty="0">
                <a:solidFill>
                  <a:srgbClr val="00B050"/>
                </a:solidFill>
                <a:latin typeface="Lucida Console" panose="020B0609040504020204" pitchFamily="49" charset="0"/>
              </a:rPr>
              <a:t>const int </a:t>
            </a:r>
            <a:r>
              <a:rPr lang="en-US" sz="1200" dirty="0">
                <a:latin typeface="Lucida Console" panose="020B0609040504020204" pitchFamily="49" charset="0"/>
              </a:rPr>
              <a:t>bid = </a:t>
            </a:r>
            <a:r>
              <a:rPr lang="en-US" sz="1200" dirty="0" err="1">
                <a:latin typeface="Lucida Console" panose="020B0609040504020204" pitchFamily="49" charset="0"/>
              </a:rPr>
              <a:t>sbid</a:t>
            </a:r>
            <a:r>
              <a:rPr lang="en-US" sz="1200" dirty="0">
                <a:latin typeface="Lucida Console" panose="020B0609040504020204" pitchFamily="49" charset="0"/>
              </a:rPr>
              <a:t>;</a:t>
            </a: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75F0524A-1530-794F-B110-33E73F3CE9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57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C28E80-B6A5-6742-B01A-FC90F05B15CF}"/>
              </a:ext>
            </a:extLst>
          </p:cNvPr>
          <p:cNvSpPr txBox="1"/>
          <p:nvPr/>
        </p:nvSpPr>
        <p:spPr>
          <a:xfrm>
            <a:off x="4598536" y="5538718"/>
            <a:ext cx="35018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latin typeface="Courier" pitchFamily="2" charset="0"/>
              </a:rPr>
              <a:t>DCounter</a:t>
            </a:r>
            <a:r>
              <a:rPr lang="en-US" sz="1600" dirty="0"/>
              <a:t> resides in global memory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95A824-E018-E44F-91BD-D814EEE4E4FB}"/>
              </a:ext>
            </a:extLst>
          </p:cNvPr>
          <p:cNvSpPr/>
          <p:nvPr/>
        </p:nvSpPr>
        <p:spPr>
          <a:xfrm>
            <a:off x="228600" y="1124744"/>
            <a:ext cx="38393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00B050"/>
                </a:solidFill>
                <a:latin typeface="Lucida Console" panose="020B0609040504020204" pitchFamily="49" charset="0"/>
              </a:rPr>
              <a:t>__shared__ float</a:t>
            </a:r>
            <a:r>
              <a:rPr lang="en-US" sz="800" dirty="0">
                <a:latin typeface="Lucida Console" panose="020B0609040504020204" pitchFamily="49" charset="0"/>
              </a:rPr>
              <a:t> </a:t>
            </a:r>
            <a:r>
              <a:rPr lang="en-US" sz="800" dirty="0" err="1">
                <a:latin typeface="Lucida Console" panose="020B0609040504020204" pitchFamily="49" charset="0"/>
              </a:rPr>
              <a:t>previous_sum</a:t>
            </a:r>
            <a:r>
              <a:rPr lang="en-US" sz="800" dirty="0">
                <a:latin typeface="Lucida Console" panose="020B0609040504020204" pitchFamily="49" charset="0"/>
              </a:rPr>
              <a:t>;     </a:t>
            </a:r>
          </a:p>
          <a:p>
            <a:endParaRPr lang="en-US" sz="800" dirty="0">
              <a:latin typeface="Lucida Console" panose="020B0609040504020204" pitchFamily="49" charset="0"/>
            </a:endParaRPr>
          </a:p>
          <a:p>
            <a:r>
              <a:rPr lang="en-US" sz="800" dirty="0">
                <a:solidFill>
                  <a:srgbClr val="CC9900"/>
                </a:solidFill>
                <a:latin typeface="Lucida Console" panose="020B0609040504020204" pitchFamily="49" charset="0"/>
              </a:rPr>
              <a:t>if</a:t>
            </a:r>
            <a:r>
              <a:rPr lang="en-US" sz="800" dirty="0">
                <a:latin typeface="Lucida Console" panose="020B0609040504020204" pitchFamily="49" charset="0"/>
              </a:rPr>
              <a:t> (</a:t>
            </a:r>
            <a:r>
              <a:rPr lang="en-US" sz="800" dirty="0" err="1">
                <a:latin typeface="Lucida Console" panose="020B0609040504020204" pitchFamily="49" charset="0"/>
              </a:rPr>
              <a:t>threadIdx.x</a:t>
            </a:r>
            <a:r>
              <a:rPr lang="en-US" sz="800" dirty="0">
                <a:latin typeface="Lucida Console" panose="020B0609040504020204" pitchFamily="49" charset="0"/>
              </a:rPr>
              <a:t> == </a:t>
            </a:r>
            <a:r>
              <a:rPr lang="en-US" sz="800" dirty="0">
                <a:solidFill>
                  <a:srgbClr val="CC9900"/>
                </a:solidFill>
                <a:latin typeface="Lucida Console" panose="020B0609040504020204" pitchFamily="49" charset="0"/>
              </a:rPr>
              <a:t>0</a:t>
            </a:r>
            <a:r>
              <a:rPr lang="en-US" sz="800" dirty="0">
                <a:latin typeface="Lucida Console" panose="020B0609040504020204" pitchFamily="49" charset="0"/>
              </a:rPr>
              <a:t>){     </a:t>
            </a:r>
          </a:p>
          <a:p>
            <a:endParaRPr lang="en-US" sz="800" dirty="0">
              <a:latin typeface="Lucida Console" panose="020B0609040504020204" pitchFamily="49" charset="0"/>
            </a:endParaRPr>
          </a:p>
          <a:p>
            <a:r>
              <a:rPr lang="en-US" sz="800" dirty="0">
                <a:latin typeface="Lucida Console" panose="020B0609040504020204" pitchFamily="49" charset="0"/>
              </a:rPr>
              <a:t>  </a:t>
            </a:r>
            <a:r>
              <a:rPr lang="en-US" sz="800" dirty="0">
                <a:solidFill>
                  <a:srgbClr val="9DC3E6"/>
                </a:solidFill>
                <a:latin typeface="Lucida Console" panose="020B0609040504020204" pitchFamily="49" charset="0"/>
              </a:rPr>
              <a:t>// Wait for previous flag     </a:t>
            </a:r>
          </a:p>
          <a:p>
            <a:r>
              <a:rPr lang="en-US" sz="800" dirty="0">
                <a:latin typeface="Lucida Console" panose="020B0609040504020204" pitchFamily="49" charset="0"/>
              </a:rPr>
              <a:t>  </a:t>
            </a:r>
            <a:r>
              <a:rPr lang="en-US" sz="800" dirty="0">
                <a:solidFill>
                  <a:srgbClr val="CC9900"/>
                </a:solidFill>
                <a:latin typeface="Lucida Console" panose="020B0609040504020204" pitchFamily="49" charset="0"/>
              </a:rPr>
              <a:t>while</a:t>
            </a:r>
            <a:r>
              <a:rPr lang="en-US" sz="800" dirty="0">
                <a:latin typeface="Lucida Console" panose="020B0609040504020204" pitchFamily="49" charset="0"/>
              </a:rPr>
              <a:t> (</a:t>
            </a:r>
            <a:r>
              <a:rPr lang="en-US" sz="800" dirty="0" err="1">
                <a:latin typeface="Lucida Console" panose="020B0609040504020204" pitchFamily="49" charset="0"/>
              </a:rPr>
              <a:t>atomicAdd</a:t>
            </a:r>
            <a:r>
              <a:rPr lang="en-US" sz="800" dirty="0">
                <a:latin typeface="Lucida Console" panose="020B0609040504020204" pitchFamily="49" charset="0"/>
              </a:rPr>
              <a:t>(&amp;flags[bid], </a:t>
            </a:r>
            <a:r>
              <a:rPr lang="en-US" sz="800" dirty="0">
                <a:solidFill>
                  <a:srgbClr val="CC9900"/>
                </a:solidFill>
                <a:latin typeface="Lucida Console" panose="020B0609040504020204" pitchFamily="49" charset="0"/>
              </a:rPr>
              <a:t>0</a:t>
            </a:r>
            <a:r>
              <a:rPr lang="en-US" sz="800" dirty="0">
                <a:latin typeface="Lucida Console" panose="020B0609040504020204" pitchFamily="49" charset="0"/>
              </a:rPr>
              <a:t>) == </a:t>
            </a:r>
            <a:r>
              <a:rPr lang="en-US" sz="800" dirty="0">
                <a:solidFill>
                  <a:srgbClr val="CC9900"/>
                </a:solidFill>
                <a:latin typeface="Lucida Console" panose="020B0609040504020204" pitchFamily="49" charset="0"/>
              </a:rPr>
              <a:t>0</a:t>
            </a:r>
            <a:r>
              <a:rPr lang="en-US" sz="800" dirty="0">
                <a:latin typeface="Lucida Console" panose="020B0609040504020204" pitchFamily="49" charset="0"/>
              </a:rPr>
              <a:t>){;}     </a:t>
            </a:r>
          </a:p>
          <a:p>
            <a:endParaRPr lang="en-US" sz="800" dirty="0">
              <a:latin typeface="Lucida Console" panose="020B0609040504020204" pitchFamily="49" charset="0"/>
            </a:endParaRPr>
          </a:p>
          <a:p>
            <a:r>
              <a:rPr lang="en-US" sz="800" dirty="0">
                <a:latin typeface="Lucida Console" panose="020B0609040504020204" pitchFamily="49" charset="0"/>
              </a:rPr>
              <a:t>  </a:t>
            </a:r>
            <a:r>
              <a:rPr lang="en-US" sz="800" dirty="0">
                <a:solidFill>
                  <a:srgbClr val="9DC3E6"/>
                </a:solidFill>
                <a:latin typeface="Lucida Console" panose="020B0609040504020204" pitchFamily="49" charset="0"/>
              </a:rPr>
              <a:t>// Read previous partial sum      </a:t>
            </a:r>
          </a:p>
          <a:p>
            <a:r>
              <a:rPr lang="en-US" sz="800" dirty="0">
                <a:latin typeface="Lucida Console" panose="020B0609040504020204" pitchFamily="49" charset="0"/>
              </a:rPr>
              <a:t>  </a:t>
            </a:r>
            <a:r>
              <a:rPr lang="en-US" sz="800" dirty="0" err="1">
                <a:latin typeface="Lucida Console" panose="020B0609040504020204" pitchFamily="49" charset="0"/>
              </a:rPr>
              <a:t>previous_sum</a:t>
            </a:r>
            <a:r>
              <a:rPr lang="en-US" sz="800" dirty="0">
                <a:latin typeface="Lucida Console" panose="020B0609040504020204" pitchFamily="49" charset="0"/>
              </a:rPr>
              <a:t>  =  </a:t>
            </a:r>
            <a:r>
              <a:rPr lang="en-US" sz="800" dirty="0" err="1">
                <a:latin typeface="Lucida Console" panose="020B0609040504020204" pitchFamily="49" charset="0"/>
              </a:rPr>
              <a:t>scan_value</a:t>
            </a:r>
            <a:r>
              <a:rPr lang="en-US" sz="800" dirty="0">
                <a:latin typeface="Lucida Console" panose="020B0609040504020204" pitchFamily="49" charset="0"/>
              </a:rPr>
              <a:t>[bid];     </a:t>
            </a:r>
          </a:p>
          <a:p>
            <a:endParaRPr lang="en-US" sz="800" dirty="0">
              <a:latin typeface="Lucida Console" panose="020B0609040504020204" pitchFamily="49" charset="0"/>
            </a:endParaRPr>
          </a:p>
          <a:p>
            <a:r>
              <a:rPr lang="en-US" sz="800" dirty="0">
                <a:latin typeface="Lucida Console" panose="020B0609040504020204" pitchFamily="49" charset="0"/>
              </a:rPr>
              <a:t>  </a:t>
            </a:r>
            <a:r>
              <a:rPr lang="en-US" sz="800" dirty="0">
                <a:solidFill>
                  <a:srgbClr val="9DC3E6"/>
                </a:solidFill>
                <a:latin typeface="Lucida Console" panose="020B0609040504020204" pitchFamily="49" charset="0"/>
              </a:rPr>
              <a:t>// Propagate partial sum     </a:t>
            </a:r>
          </a:p>
          <a:p>
            <a:r>
              <a:rPr lang="en-US" sz="800" dirty="0">
                <a:latin typeface="Lucida Console" panose="020B0609040504020204" pitchFamily="49" charset="0"/>
              </a:rPr>
              <a:t>  </a:t>
            </a:r>
            <a:r>
              <a:rPr lang="en-US" sz="800" dirty="0" err="1">
                <a:latin typeface="Lucida Console" panose="020B0609040504020204" pitchFamily="49" charset="0"/>
              </a:rPr>
              <a:t>scan_value</a:t>
            </a:r>
            <a:r>
              <a:rPr lang="en-US" sz="800" dirty="0">
                <a:latin typeface="Lucida Console" panose="020B0609040504020204" pitchFamily="49" charset="0"/>
              </a:rPr>
              <a:t>[bid + </a:t>
            </a:r>
            <a:r>
              <a:rPr lang="en-US" sz="8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800" dirty="0">
                <a:latin typeface="Lucida Console" panose="020B0609040504020204" pitchFamily="49" charset="0"/>
              </a:rPr>
              <a:t>] = </a:t>
            </a:r>
            <a:r>
              <a:rPr lang="en-US" sz="800" dirty="0" err="1">
                <a:latin typeface="Lucida Console" panose="020B0609040504020204" pitchFamily="49" charset="0"/>
              </a:rPr>
              <a:t>previous_sum</a:t>
            </a:r>
            <a:r>
              <a:rPr lang="en-US" sz="800" dirty="0">
                <a:latin typeface="Lucida Console" panose="020B0609040504020204" pitchFamily="49" charset="0"/>
              </a:rPr>
              <a:t> + </a:t>
            </a:r>
            <a:r>
              <a:rPr lang="en-US" sz="800" dirty="0" err="1">
                <a:latin typeface="Lucida Console" panose="020B0609040504020204" pitchFamily="49" charset="0"/>
              </a:rPr>
              <a:t>local_sum</a:t>
            </a:r>
            <a:r>
              <a:rPr lang="en-US" sz="800" dirty="0">
                <a:latin typeface="Lucida Console" panose="020B0609040504020204" pitchFamily="49" charset="0"/>
              </a:rPr>
              <a:t>;      </a:t>
            </a:r>
          </a:p>
          <a:p>
            <a:endParaRPr lang="en-US" sz="800" dirty="0">
              <a:latin typeface="Lucida Console" panose="020B0609040504020204" pitchFamily="49" charset="0"/>
            </a:endParaRPr>
          </a:p>
          <a:p>
            <a:r>
              <a:rPr lang="en-US" sz="800" dirty="0">
                <a:latin typeface="Lucida Console" panose="020B0609040504020204" pitchFamily="49" charset="0"/>
              </a:rPr>
              <a:t>  </a:t>
            </a:r>
            <a:r>
              <a:rPr lang="en-US" sz="800" dirty="0">
                <a:solidFill>
                  <a:srgbClr val="9DC3E6"/>
                </a:solidFill>
                <a:latin typeface="Lucida Console" panose="020B0609040504020204" pitchFamily="49" charset="0"/>
              </a:rPr>
              <a:t>// Memory fence      </a:t>
            </a:r>
          </a:p>
          <a:p>
            <a:r>
              <a:rPr lang="en-US" sz="800" dirty="0">
                <a:latin typeface="Lucida Console" panose="020B0609040504020204" pitchFamily="49" charset="0"/>
              </a:rPr>
              <a:t>  __</a:t>
            </a:r>
            <a:r>
              <a:rPr lang="en-US" sz="800" dirty="0" err="1">
                <a:latin typeface="Lucida Console" panose="020B0609040504020204" pitchFamily="49" charset="0"/>
              </a:rPr>
              <a:t>threadfence</a:t>
            </a:r>
            <a:r>
              <a:rPr lang="en-US" sz="800" dirty="0">
                <a:latin typeface="Lucida Console" panose="020B0609040504020204" pitchFamily="49" charset="0"/>
              </a:rPr>
              <a:t>();      </a:t>
            </a:r>
          </a:p>
          <a:p>
            <a:endParaRPr lang="en-US" sz="800" dirty="0">
              <a:latin typeface="Lucida Console" panose="020B0609040504020204" pitchFamily="49" charset="0"/>
            </a:endParaRPr>
          </a:p>
          <a:p>
            <a:r>
              <a:rPr lang="en-US" sz="800" dirty="0">
                <a:latin typeface="Lucida Console" panose="020B0609040504020204" pitchFamily="49" charset="0"/>
              </a:rPr>
              <a:t>  </a:t>
            </a:r>
            <a:r>
              <a:rPr lang="en-US" sz="800" dirty="0">
                <a:solidFill>
                  <a:srgbClr val="9DC3E6"/>
                </a:solidFill>
                <a:latin typeface="Lucida Console" panose="020B0609040504020204" pitchFamily="49" charset="0"/>
              </a:rPr>
              <a:t>// Set flag     </a:t>
            </a:r>
          </a:p>
          <a:p>
            <a:r>
              <a:rPr lang="en-US" sz="800" dirty="0">
                <a:latin typeface="Lucida Console" panose="020B0609040504020204" pitchFamily="49" charset="0"/>
              </a:rPr>
              <a:t>  </a:t>
            </a:r>
            <a:r>
              <a:rPr lang="en-US" sz="800" dirty="0" err="1">
                <a:latin typeface="Lucida Console" panose="020B0609040504020204" pitchFamily="49" charset="0"/>
              </a:rPr>
              <a:t>atomicAdd</a:t>
            </a:r>
            <a:r>
              <a:rPr lang="en-US" sz="800" dirty="0">
                <a:latin typeface="Lucida Console" panose="020B0609040504020204" pitchFamily="49" charset="0"/>
              </a:rPr>
              <a:t>(&amp;flags[bid + </a:t>
            </a:r>
            <a:r>
              <a:rPr lang="en-US" sz="8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800" dirty="0">
                <a:latin typeface="Lucida Console" panose="020B0609040504020204" pitchFamily="49" charset="0"/>
              </a:rPr>
              <a:t>], </a:t>
            </a:r>
            <a:r>
              <a:rPr lang="en-US" sz="800" dirty="0">
                <a:solidFill>
                  <a:srgbClr val="CC9900"/>
                </a:solidFill>
                <a:latin typeface="Lucida Console" panose="020B0609040504020204" pitchFamily="49" charset="0"/>
              </a:rPr>
              <a:t>1</a:t>
            </a:r>
            <a:r>
              <a:rPr lang="en-US" sz="800" dirty="0">
                <a:latin typeface="Lucida Console" panose="020B0609040504020204" pitchFamily="49" charset="0"/>
              </a:rPr>
              <a:t>);    </a:t>
            </a:r>
          </a:p>
          <a:p>
            <a:r>
              <a:rPr lang="en-US" sz="800" dirty="0">
                <a:latin typeface="Lucida Console" panose="020B0609040504020204" pitchFamily="49" charset="0"/>
              </a:rPr>
              <a:t>}    </a:t>
            </a:r>
          </a:p>
          <a:p>
            <a:r>
              <a:rPr lang="en-US" sz="800" dirty="0">
                <a:latin typeface="Lucida Console" panose="020B0609040504020204" pitchFamily="49" charset="0"/>
              </a:rPr>
              <a:t>__</a:t>
            </a:r>
            <a:r>
              <a:rPr lang="en-US" sz="800" dirty="0" err="1">
                <a:latin typeface="Lucida Console" panose="020B0609040504020204" pitchFamily="49" charset="0"/>
              </a:rPr>
              <a:t>syncthreads</a:t>
            </a:r>
            <a:r>
              <a:rPr lang="en-US" sz="800" dirty="0">
                <a:latin typeface="Lucida Console" panose="020B0609040504020204" pitchFamily="49" charset="0"/>
              </a:rPr>
              <a:t>();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D1061D-1C4D-7843-9245-17FB052786B6}"/>
              </a:ext>
            </a:extLst>
          </p:cNvPr>
          <p:cNvSpPr txBox="1"/>
          <p:nvPr/>
        </p:nvSpPr>
        <p:spPr>
          <a:xfrm>
            <a:off x="4269624" y="3043494"/>
            <a:ext cx="3568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 the beginning of the kernel, </a:t>
            </a:r>
          </a:p>
          <a:p>
            <a:pPr algn="ctr"/>
            <a:r>
              <a:rPr lang="en-US" dirty="0"/>
              <a:t>we obtain a </a:t>
            </a:r>
            <a:r>
              <a:rPr lang="en-US" dirty="0">
                <a:solidFill>
                  <a:srgbClr val="0070C0"/>
                </a:solidFill>
              </a:rPr>
              <a:t>dynamic block ID</a:t>
            </a:r>
            <a:r>
              <a:rPr lang="en-US" dirty="0"/>
              <a:t>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EECBE27-3DE7-904B-8CB0-CF802BF58D90}"/>
              </a:ext>
            </a:extLst>
          </p:cNvPr>
          <p:cNvCxnSpPr>
            <a:cxnSpLocks/>
          </p:cNvCxnSpPr>
          <p:nvPr/>
        </p:nvCxnSpPr>
        <p:spPr>
          <a:xfrm>
            <a:off x="2123728" y="1916832"/>
            <a:ext cx="2696536" cy="3240360"/>
          </a:xfrm>
          <a:prstGeom prst="line">
            <a:avLst/>
          </a:prstGeom>
          <a:ln w="25400">
            <a:solidFill>
              <a:srgbClr val="00206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F45A149-6A57-6546-A88F-37E9A1DFD735}"/>
              </a:ext>
            </a:extLst>
          </p:cNvPr>
          <p:cNvSpPr txBox="1"/>
          <p:nvPr/>
        </p:nvSpPr>
        <p:spPr>
          <a:xfrm>
            <a:off x="3563888" y="148478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C00000"/>
                </a:solidFill>
              </a:rPr>
              <a:t>Thread blocks may not scheduled linearly (in accordance with their block ID)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6A4477-C3AF-804F-A565-B5EC2A7A58BE}"/>
              </a:ext>
            </a:extLst>
          </p:cNvPr>
          <p:cNvSpPr txBox="1"/>
          <p:nvPr/>
        </p:nvSpPr>
        <p:spPr>
          <a:xfrm>
            <a:off x="179512" y="4409817"/>
            <a:ext cx="3568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Adjacent block synchronization reduces </a:t>
            </a:r>
            <a:r>
              <a:rPr lang="en-US" sz="2000" dirty="0">
                <a:solidFill>
                  <a:srgbClr val="0070C0"/>
                </a:solidFill>
              </a:rPr>
              <a:t>global memory accesses </a:t>
            </a:r>
            <a:r>
              <a:rPr lang="en-US" sz="2000" dirty="0"/>
              <a:t>from 3N (or 4N) to </a:t>
            </a:r>
            <a:r>
              <a:rPr lang="en-US" sz="2000" dirty="0">
                <a:solidFill>
                  <a:srgbClr val="00B050"/>
                </a:solidFill>
              </a:rPr>
              <a:t>2N elements</a:t>
            </a:r>
          </a:p>
        </p:txBody>
      </p:sp>
    </p:spTree>
    <p:extLst>
      <p:ext uri="{BB962C8B-B14F-4D97-AF65-F5344CB8AC3E}">
        <p14:creationId xmlns:p14="http://schemas.microsoft.com/office/powerpoint/2010/main" val="247348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1" grpId="0"/>
      <p:bldP spid="1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5D416A-4B91-DB47-96B2-B5A66BAFEC27}"/>
              </a:ext>
            </a:extLst>
          </p:cNvPr>
          <p:cNvSpPr txBox="1">
            <a:spLocks/>
          </p:cNvSpPr>
          <p:nvPr/>
        </p:nvSpPr>
        <p:spPr bwMode="auto">
          <a:xfrm>
            <a:off x="228600" y="914400"/>
            <a:ext cx="86106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Shared memory virtual address space </a:t>
            </a:r>
            <a:r>
              <a:rPr kumimoji="0" lang="en-US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distributed across the blocks of a cluster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lang="en-US" altLang="en-US" sz="2200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Load, store, and atomic operations to other SM’s shared memory</a:t>
            </a:r>
            <a:endParaRPr kumimoji="0" lang="en-US" altLang="en-US" sz="22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969" name="Title 1">
            <a:extLst>
              <a:ext uri="{FF2B5EF4-FFF2-40B4-BE49-F238E27FC236}">
                <a16:creationId xmlns:a16="http://schemas.microsoft.com/office/drawing/2014/main" id="{37341F1E-EEC5-5E40-B8E1-F001AF083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796404" cy="9144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NVIDIA H100 Distributed Shared Memory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FC5739B9-63E5-1E41-8390-7E8804EBCA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209" y="6496734"/>
            <a:ext cx="3357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>
                <a:solidFill>
                  <a:srgbClr val="0000FF"/>
                </a:solidFill>
                <a:latin typeface="Arial" panose="020B0604020202020204" pitchFamily="34" charset="0"/>
                <a:ea typeface="ＭＳ Ｐゴシック" panose="020B0600070205080204" pitchFamily="34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https://developer.nvidia.com/blog/nvidia-hopper-architecture-in-depth/</a:t>
            </a:r>
            <a:endParaRPr lang="en-US" sz="800" dirty="0">
              <a:solidFill>
                <a:srgbClr val="0000FF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172B94F-3BE9-E644-BC77-E506CFBB0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0228" y="4601443"/>
            <a:ext cx="7363544" cy="1635869"/>
          </a:xfrm>
        </p:spPr>
        <p:txBody>
          <a:bodyPr anchor="t"/>
          <a:lstStyle/>
          <a:p>
            <a:pPr marL="0">
              <a:spcBef>
                <a:spcPts val="0"/>
              </a:spcBef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Thread block clusters and distributed shared memory (DSMEM) are leveraged via </a:t>
            </a:r>
            <a:r>
              <a:rPr lang="en-US" altLang="en-US" sz="1600" dirty="0" err="1">
                <a:latin typeface="Courier" pitchFamily="2" charset="0"/>
                <a:ea typeface="ＭＳ Ｐゴシック" panose="020B0600070205080204" pitchFamily="34" charset="-128"/>
              </a:rPr>
              <a:t>cooperative_groups</a:t>
            </a:r>
            <a:r>
              <a:rPr lang="en-US" altLang="en-US" sz="1600" dirty="0">
                <a:ea typeface="ＭＳ Ｐゴシック" panose="020B0600070205080204" pitchFamily="34" charset="-128"/>
              </a:rPr>
              <a:t> API</a:t>
            </a:r>
          </a:p>
          <a:p>
            <a:pPr marL="0">
              <a:spcBef>
                <a:spcPts val="0"/>
              </a:spcBef>
              <a:buFont typeface="Wingdings" pitchFamily="2" charset="2"/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>
              <a:spcBef>
                <a:spcPts val="0"/>
              </a:spcBef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TMA unit supports copies across thread blocks in a cluster</a:t>
            </a:r>
          </a:p>
          <a:p>
            <a:pPr marL="0">
              <a:spcBef>
                <a:spcPts val="0"/>
              </a:spcBef>
              <a:buFont typeface="Wingdings" pitchFamily="2" charset="2"/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>
              <a:spcBef>
                <a:spcPts val="0"/>
              </a:spcBef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Asynchronous transaction barriers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DE3FB7-06FC-294C-972B-2B4F6385FC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0573"/>
            <a:ext cx="9144000" cy="1964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81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Recall: Scan </a:t>
            </a:r>
            <a:r>
              <a:rPr lang="en-US" dirty="0"/>
              <a:t>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Scan is a key parallel primitive that can </a:t>
            </a:r>
          </a:p>
          <a:p>
            <a:pPr lvl="1"/>
            <a:r>
              <a:rPr lang="en-US" dirty="0"/>
              <a:t>convert recurrences from sequential</a:t>
            </a:r>
          </a:p>
          <a:p>
            <a:pPr lvl="1"/>
            <a:endParaRPr lang="en-US" dirty="0"/>
          </a:p>
          <a:p>
            <a:pPr marL="344487" lvl="1" indent="0">
              <a:buNone/>
            </a:pPr>
            <a:endParaRPr lang="en-US" dirty="0"/>
          </a:p>
          <a:p>
            <a:pPr lvl="1"/>
            <a:r>
              <a:rPr lang="en-US" dirty="0"/>
              <a:t>into parallel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Scan is a </a:t>
            </a:r>
            <a:r>
              <a:rPr lang="en-US" dirty="0">
                <a:solidFill>
                  <a:srgbClr val="00B050"/>
                </a:solidFill>
              </a:rPr>
              <a:t>basic building block of many parallel algorithms</a:t>
            </a:r>
          </a:p>
          <a:p>
            <a:pPr lvl="1"/>
            <a:r>
              <a:rPr lang="en-US" dirty="0"/>
              <a:t>E.g., stream compaction, partition, select, unique, radix sort, quicksort, string comparison, lexical analysis, polynomial evaluation, solving recurrences, tree operations, histograms, etc.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59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A2F3EC-4559-B64A-B95D-09BDF2C67981}"/>
              </a:ext>
            </a:extLst>
          </p:cNvPr>
          <p:cNvSpPr txBox="1"/>
          <p:nvPr/>
        </p:nvSpPr>
        <p:spPr>
          <a:xfrm>
            <a:off x="2651814" y="1817440"/>
            <a:ext cx="37641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=1;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&lt;n;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++)</a:t>
            </a:r>
          </a:p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    out[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 = out[i-1] + f(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);</a:t>
            </a:r>
            <a:endParaRPr lang="en-US" sz="1600" dirty="0">
              <a:latin typeface="Courier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5B79F4-B21F-B341-9836-61425A8AF908}"/>
              </a:ext>
            </a:extLst>
          </p:cNvPr>
          <p:cNvSpPr txBox="1"/>
          <p:nvPr/>
        </p:nvSpPr>
        <p:spPr>
          <a:xfrm>
            <a:off x="2651814" y="2988241"/>
            <a:ext cx="35173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 err="1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forall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) {temp[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 = f(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)};</a:t>
            </a:r>
          </a:p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scan(out, temp);</a:t>
            </a:r>
            <a:endParaRPr lang="en-US" sz="1600" dirty="0">
              <a:latin typeface="Courie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55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Histogram Computation</a:t>
            </a:r>
          </a:p>
        </p:txBody>
      </p:sp>
      <p:sp>
        <p:nvSpPr>
          <p:cNvPr id="5427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Histogram is a frequently used computation for </a:t>
            </a:r>
            <a:r>
              <a:rPr lang="en-US" dirty="0">
                <a:solidFill>
                  <a:srgbClr val="00B050"/>
                </a:solidFill>
              </a:rPr>
              <a:t>reducing the dimensionality and extracting notable features </a:t>
            </a:r>
            <a:r>
              <a:rPr lang="en-US" dirty="0"/>
              <a:t>and patterns from large data sets</a:t>
            </a:r>
          </a:p>
          <a:p>
            <a:pPr lvl="1"/>
            <a:r>
              <a:rPr lang="en-US" dirty="0"/>
              <a:t>Feature extraction for object recognition in images</a:t>
            </a:r>
          </a:p>
          <a:p>
            <a:pPr lvl="1"/>
            <a:r>
              <a:rPr lang="en-US" dirty="0"/>
              <a:t>Fraud detection in credit card transactions</a:t>
            </a:r>
          </a:p>
          <a:p>
            <a:pPr lvl="1"/>
            <a:r>
              <a:rPr lang="en-US" dirty="0"/>
              <a:t>Correlating heavenly object movements in astrophysics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Basic histograms - for </a:t>
            </a:r>
            <a:r>
              <a:rPr lang="en-US" dirty="0">
                <a:solidFill>
                  <a:srgbClr val="0070C0"/>
                </a:solidFill>
              </a:rPr>
              <a:t>each element in the data set, use the value to identify a “bin” to increment</a:t>
            </a:r>
          </a:p>
          <a:p>
            <a:pPr lvl="1"/>
            <a:r>
              <a:rPr lang="en-US" dirty="0"/>
              <a:t>Divide possible input value range into “bins”</a:t>
            </a:r>
          </a:p>
          <a:p>
            <a:pPr lvl="1"/>
            <a:r>
              <a:rPr lang="en-US" dirty="0"/>
              <a:t>Associate a counter to each bin</a:t>
            </a:r>
          </a:p>
          <a:p>
            <a:pPr lvl="1"/>
            <a:r>
              <a:rPr lang="en-US" dirty="0"/>
              <a:t>For each input element, examine its value and determine the bin it falls into and increment the counter for that bin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4378F-8AD8-8946-ACCE-F7A0E9C78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09865BEE-1DFF-3E4F-995A-40BA3358D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199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8753805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In-Place Data Sliding Algorithms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735888" cy="5472608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Algorithms that </a:t>
            </a:r>
            <a:r>
              <a:rPr lang="en-US" altLang="ja-JP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move data in memory in one direction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Padding / </a:t>
            </a:r>
            <a:r>
              <a:rPr lang="en-US" altLang="ja-JP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Unpadding</a:t>
            </a:r>
            <a:endParaRPr lang="en-US" altLang="ja-JP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Stream compaction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SELECT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UNIQUE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Partitioning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Etc.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60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84EBC-48E1-B549-96FC-96F462361771}"/>
              </a:ext>
            </a:extLst>
          </p:cNvPr>
          <p:cNvSpPr txBox="1"/>
          <p:nvPr/>
        </p:nvSpPr>
        <p:spPr>
          <a:xfrm>
            <a:off x="179512" y="6381328"/>
            <a:ext cx="5509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ea typeface="ＭＳ Ｐゴシック" panose="020B0600070205080204" pitchFamily="34" charset="-128"/>
              </a:rPr>
              <a:t>Gómez-Luna et al., “In-Place Data Sliding Algorithms for Many-Core Architectures,” ICPP 2015</a:t>
            </a:r>
          </a:p>
          <a:p>
            <a:r>
              <a:rPr lang="en-US" altLang="ja-JP" sz="1000" dirty="0">
                <a:solidFill>
                  <a:srgbClr val="0000FF"/>
                </a:solidFill>
                <a:ea typeface="ＭＳ Ｐゴシック" panose="020B0600070205080204" pitchFamily="34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https://github.com/el1goluj/in-place-ds-algorithms</a:t>
            </a:r>
            <a:endParaRPr lang="en-US" altLang="ja-JP" sz="10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7" name="Picture 2" descr="https://lh3.googleusercontent.com/3CySxnroF3B3ofCAVargSn8x_YDhnSqiFLkgtnUdHwwQWemW3YdUXwdYSbMY2Xx-eOAKokCwHHGh2PjC8OaxwjdJjdV1ZMwnKvet9SMSAZwEoxxi9FTtjWHLaBcj65CFBCEG-L4">
            <a:extLst>
              <a:ext uri="{FF2B5EF4-FFF2-40B4-BE49-F238E27FC236}">
                <a16:creationId xmlns:a16="http://schemas.microsoft.com/office/drawing/2014/main" id="{9DCC169F-A5FB-E848-9C0F-950E353AC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994233"/>
            <a:ext cx="6315765" cy="209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F94B8E0-A749-1945-A06A-34A3C9B538A6}"/>
              </a:ext>
            </a:extLst>
          </p:cNvPr>
          <p:cNvSpPr/>
          <p:nvPr/>
        </p:nvSpPr>
        <p:spPr>
          <a:xfrm>
            <a:off x="2107113" y="4381760"/>
            <a:ext cx="1819701" cy="48614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C25A9D-AF17-154C-AF30-23699443A020}"/>
              </a:ext>
            </a:extLst>
          </p:cNvPr>
          <p:cNvSpPr txBox="1"/>
          <p:nvPr/>
        </p:nvSpPr>
        <p:spPr>
          <a:xfrm>
            <a:off x="2391978" y="4818906"/>
            <a:ext cx="1228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Block 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E8B462-0FB0-D748-ADB5-1172686F3DFA}"/>
              </a:ext>
            </a:extLst>
          </p:cNvPr>
          <p:cNvSpPr/>
          <p:nvPr/>
        </p:nvSpPr>
        <p:spPr>
          <a:xfrm>
            <a:off x="3947111" y="4381760"/>
            <a:ext cx="1819701" cy="48614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982595-255E-B541-8CC4-1A36FF8E874D}"/>
              </a:ext>
            </a:extLst>
          </p:cNvPr>
          <p:cNvSpPr txBox="1"/>
          <p:nvPr/>
        </p:nvSpPr>
        <p:spPr>
          <a:xfrm>
            <a:off x="4336194" y="4818906"/>
            <a:ext cx="1028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Block 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C64BDDC-AF8E-1441-8AB3-17B385E98BDD}"/>
              </a:ext>
            </a:extLst>
          </p:cNvPr>
          <p:cNvSpPr/>
          <p:nvPr/>
        </p:nvSpPr>
        <p:spPr>
          <a:xfrm>
            <a:off x="5787109" y="4381760"/>
            <a:ext cx="1819701" cy="48614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418CEE-1BB4-CD44-8C21-50C49DEA38B7}"/>
              </a:ext>
            </a:extLst>
          </p:cNvPr>
          <p:cNvSpPr txBox="1"/>
          <p:nvPr/>
        </p:nvSpPr>
        <p:spPr>
          <a:xfrm>
            <a:off x="6064386" y="4818906"/>
            <a:ext cx="1217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Block 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94DA5D-6020-CA48-9E8B-B439F0DA0CB6}"/>
              </a:ext>
            </a:extLst>
          </p:cNvPr>
          <p:cNvSpPr/>
          <p:nvPr/>
        </p:nvSpPr>
        <p:spPr>
          <a:xfrm>
            <a:off x="2107113" y="5588684"/>
            <a:ext cx="913827" cy="4861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BEF4EC-41D8-A44E-AF23-6035A5868217}"/>
              </a:ext>
            </a:extLst>
          </p:cNvPr>
          <p:cNvSpPr/>
          <p:nvPr/>
        </p:nvSpPr>
        <p:spPr>
          <a:xfrm>
            <a:off x="3032643" y="5588684"/>
            <a:ext cx="913827" cy="4861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91E4BB8-CCD3-704D-BAA6-07FCC221237B}"/>
              </a:ext>
            </a:extLst>
          </p:cNvPr>
          <p:cNvSpPr/>
          <p:nvPr/>
        </p:nvSpPr>
        <p:spPr>
          <a:xfrm>
            <a:off x="3958172" y="5588684"/>
            <a:ext cx="411093" cy="48614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96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6" grpId="0" animBg="1"/>
      <p:bldP spid="1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In-Place Data Sliding Algorithms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735888" cy="5472608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SELECT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61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D5AB8D-B398-7641-BA56-C11FF2B3C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823" y="937594"/>
            <a:ext cx="4414354" cy="148329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797CED2-F8F5-F346-B92F-697FDE3494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184" y="2977135"/>
            <a:ext cx="5339432" cy="2972145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24ACE3D-83D8-0649-BFE7-6959053BFD5F}"/>
              </a:ext>
            </a:extLst>
          </p:cNvPr>
          <p:cNvCxnSpPr/>
          <p:nvPr/>
        </p:nvCxnSpPr>
        <p:spPr>
          <a:xfrm>
            <a:off x="7308304" y="3573016"/>
            <a:ext cx="0" cy="1188000"/>
          </a:xfrm>
          <a:prstGeom prst="straightConnector1">
            <a:avLst/>
          </a:prstGeom>
          <a:ln w="28575">
            <a:solidFill>
              <a:srgbClr val="0070C0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F0C612E-74EF-3649-B392-06C6B4582F70}"/>
              </a:ext>
            </a:extLst>
          </p:cNvPr>
          <p:cNvSpPr txBox="1"/>
          <p:nvPr/>
        </p:nvSpPr>
        <p:spPr>
          <a:xfrm>
            <a:off x="7308304" y="3954542"/>
            <a:ext cx="13724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~3x speedup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35A4F6-06F9-D44E-9528-8EBD3DD29C87}"/>
              </a:ext>
            </a:extLst>
          </p:cNvPr>
          <p:cNvSpPr txBox="1"/>
          <p:nvPr/>
        </p:nvSpPr>
        <p:spPr>
          <a:xfrm>
            <a:off x="179512" y="6381328"/>
            <a:ext cx="5509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ea typeface="ＭＳ Ｐゴシック" panose="020B0600070205080204" pitchFamily="34" charset="-128"/>
              </a:rPr>
              <a:t>Gómez-Luna et al., “In-Place Data Sliding Algorithms for Many-Core Architectures,” ICPP 2015</a:t>
            </a:r>
          </a:p>
          <a:p>
            <a:r>
              <a:rPr lang="en-US" altLang="ja-JP" sz="1000" dirty="0">
                <a:solidFill>
                  <a:srgbClr val="0000FF"/>
                </a:solidFill>
                <a:ea typeface="ＭＳ Ｐゴシック" panose="020B0600070205080204" pitchFamily="34" charset="-128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https://github.com/el1goluj/in-place-ds-algorithms</a:t>
            </a:r>
            <a:endParaRPr lang="en-US" altLang="ja-JP" sz="1000" dirty="0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7072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6EFC1E-40D3-8B48-BF55-90304E6763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81" r="7795"/>
          <a:stretch/>
        </p:blipFill>
        <p:spPr>
          <a:xfrm>
            <a:off x="5849415" y="2355206"/>
            <a:ext cx="3115073" cy="367240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Third Edition, 2017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8 - Parallel patterns: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prefix sum: An introduction to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work efficiency in parallel algorithms</a:t>
            </a:r>
          </a:p>
          <a:p>
            <a:pPr marL="344487" lvl="1" indent="0">
              <a:buNone/>
            </a:pPr>
            <a:endParaRPr lang="en-US" altLang="ja-JP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5664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 and El Hajj,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Fourth Edition, 2022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11 - Prefix sum (scan):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An introduction to work efficiency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 parallel algorithms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63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9ECA4F-0857-4944-8DAA-C32FBBBB3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503" y="2423490"/>
            <a:ext cx="2894697" cy="358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035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5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600" dirty="0"/>
              <a:t>Parallel Patterns: Prefix Sum (Scan)</a:t>
            </a:r>
            <a:endParaRPr lang="en-US" sz="4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92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/>
          <a:lstStyle/>
          <a:p>
            <a:r>
              <a:rPr lang="en-US" dirty="0"/>
              <a:t>Parallel Histogram Computation: Iteration 2</a:t>
            </a:r>
          </a:p>
        </p:txBody>
      </p:sp>
      <p:sp>
        <p:nvSpPr>
          <p:cNvPr id="573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All threads move to the next section of the input</a:t>
            </a:r>
          </a:p>
          <a:p>
            <a:pPr lvl="1"/>
            <a:r>
              <a:rPr lang="en-US" dirty="0"/>
              <a:t>Each thread moves to element </a:t>
            </a:r>
            <a:r>
              <a:rPr lang="en-US" dirty="0" err="1">
                <a:solidFill>
                  <a:srgbClr val="7030A0"/>
                </a:solidFill>
              </a:rPr>
              <a:t>threadID</a:t>
            </a:r>
            <a:r>
              <a:rPr lang="en-US" dirty="0">
                <a:solidFill>
                  <a:srgbClr val="7030A0"/>
                </a:solidFill>
              </a:rPr>
              <a:t> + #threads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50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9" name="Rectangle 8"/>
          <p:cNvSpPr/>
          <p:nvPr/>
        </p:nvSpPr>
        <p:spPr>
          <a:xfrm>
            <a:off x="49471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191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6912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5632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4353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3074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U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1794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0515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59235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7956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36677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_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5397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4118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3883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69000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0280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91559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52838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H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5162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6441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07721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O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626029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M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238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2951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937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00344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636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37737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733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75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114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12522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4923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49915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8622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87308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2242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24701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5814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62094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9481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99486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31482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36879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716016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74272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65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11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446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49058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827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71" name="Rectangle 70"/>
          <p:cNvSpPr/>
          <p:nvPr/>
        </p:nvSpPr>
        <p:spPr>
          <a:xfrm>
            <a:off x="586450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208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74" name="Rectangle 73"/>
          <p:cNvSpPr/>
          <p:nvPr/>
        </p:nvSpPr>
        <p:spPr>
          <a:xfrm>
            <a:off x="6589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Q</a:t>
            </a:r>
          </a:p>
        </p:txBody>
      </p:sp>
      <p:sp>
        <p:nvSpPr>
          <p:cNvPr id="76" name="Rectangle 75"/>
          <p:cNvSpPr/>
          <p:nvPr/>
        </p:nvSpPr>
        <p:spPr>
          <a:xfrm>
            <a:off x="69596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735084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7200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0914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472488" y="5928320"/>
            <a:ext cx="642046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V …</a:t>
            </a:r>
          </a:p>
        </p:txBody>
      </p:sp>
      <p:cxnSp>
        <p:nvCxnSpPr>
          <p:cNvPr id="88" name="Straight Arrow Connector 87"/>
          <p:cNvCxnSpPr>
            <a:cxnSpLocks/>
            <a:stCxn id="98" idx="4"/>
            <a:endCxn id="47" idx="0"/>
          </p:cNvCxnSpPr>
          <p:nvPr/>
        </p:nvCxnSpPr>
        <p:spPr>
          <a:xfrm flipH="1">
            <a:off x="1567872" y="4030660"/>
            <a:ext cx="197497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cxnSpLocks/>
            <a:stCxn id="102" idx="4"/>
            <a:endCxn id="65" idx="0"/>
          </p:cNvCxnSpPr>
          <p:nvPr/>
        </p:nvCxnSpPr>
        <p:spPr>
          <a:xfrm>
            <a:off x="1543473" y="4030660"/>
            <a:ext cx="3389751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cxnSpLocks/>
            <a:stCxn id="93" idx="4"/>
            <a:endCxn id="113" idx="0"/>
          </p:cNvCxnSpPr>
          <p:nvPr/>
        </p:nvCxnSpPr>
        <p:spPr>
          <a:xfrm>
            <a:off x="5542221" y="4030660"/>
            <a:ext cx="275635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cxnSpLocks/>
            <a:stCxn id="4" idx="4"/>
            <a:endCxn id="65" idx="0"/>
          </p:cNvCxnSpPr>
          <p:nvPr/>
        </p:nvCxnSpPr>
        <p:spPr>
          <a:xfrm flipH="1">
            <a:off x="4933224" y="4030660"/>
            <a:ext cx="2608370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D7511976-D918-524E-AECD-733558469C0A}"/>
              </a:ext>
            </a:extLst>
          </p:cNvPr>
          <p:cNvGrpSpPr/>
          <p:nvPr/>
        </p:nvGrpSpPr>
        <p:grpSpPr>
          <a:xfrm>
            <a:off x="676177" y="3270644"/>
            <a:ext cx="7732713" cy="760016"/>
            <a:chOff x="583703" y="3742519"/>
            <a:chExt cx="7732713" cy="76001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6FB5F83-166A-1E4D-8B98-E989409EDF69}"/>
                </a:ext>
              </a:extLst>
            </p:cNvPr>
            <p:cNvGrpSpPr/>
            <p:nvPr/>
          </p:nvGrpSpPr>
          <p:grpSpPr>
            <a:xfrm>
              <a:off x="6581824" y="3742519"/>
              <a:ext cx="1734592" cy="760016"/>
              <a:chOff x="1835696" y="2276872"/>
              <a:chExt cx="1734592" cy="760016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0A59351-AA81-B140-A9F8-A8229C410D00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3</a:t>
                </a:r>
              </a:p>
            </p:txBody>
          </p:sp>
          <p:sp>
            <p:nvSpPr>
              <p:cNvPr id="91" name="Freeform 124">
                <a:extLst>
                  <a:ext uri="{FF2B5EF4-FFF2-40B4-BE49-F238E27FC236}">
                    <a16:creationId xmlns:a16="http://schemas.microsoft.com/office/drawing/2014/main" id="{75E7FEE7-8A30-9E47-BCE4-06B9E72CF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D34E672-6FA0-C64F-A1E8-69FEB2DE112E}"/>
                </a:ext>
              </a:extLst>
            </p:cNvPr>
            <p:cNvGrpSpPr/>
            <p:nvPr/>
          </p:nvGrpSpPr>
          <p:grpSpPr>
            <a:xfrm>
              <a:off x="4582451" y="3742519"/>
              <a:ext cx="1734592" cy="760016"/>
              <a:chOff x="1835696" y="2276872"/>
              <a:chExt cx="1734592" cy="760016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3C1593F-1A87-7947-9BE3-1819442E523E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2</a:t>
                </a:r>
              </a:p>
            </p:txBody>
          </p:sp>
          <p:sp>
            <p:nvSpPr>
              <p:cNvPr id="94" name="Freeform 124">
                <a:extLst>
                  <a:ext uri="{FF2B5EF4-FFF2-40B4-BE49-F238E27FC236}">
                    <a16:creationId xmlns:a16="http://schemas.microsoft.com/office/drawing/2014/main" id="{BEE1AFDF-380A-8043-90FC-C9B748220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B8077BE-9A8F-FA48-86A1-04A2CFF9349B}"/>
                </a:ext>
              </a:extLst>
            </p:cNvPr>
            <p:cNvGrpSpPr/>
            <p:nvPr/>
          </p:nvGrpSpPr>
          <p:grpSpPr>
            <a:xfrm>
              <a:off x="2583077" y="3742519"/>
              <a:ext cx="1734592" cy="760016"/>
              <a:chOff x="1835696" y="2276872"/>
              <a:chExt cx="1734592" cy="760016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37BE266-B361-E14D-BCBF-BAE32D546B69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1</a:t>
                </a:r>
              </a:p>
            </p:txBody>
          </p:sp>
          <p:sp>
            <p:nvSpPr>
              <p:cNvPr id="99" name="Freeform 124">
                <a:extLst>
                  <a:ext uri="{FF2B5EF4-FFF2-40B4-BE49-F238E27FC236}">
                    <a16:creationId xmlns:a16="http://schemas.microsoft.com/office/drawing/2014/main" id="{FD4C22E3-311D-A44B-BCC4-0C1674DE2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DCE6598-25B2-3C4C-9110-43B25BA3C6D5}"/>
                </a:ext>
              </a:extLst>
            </p:cNvPr>
            <p:cNvGrpSpPr/>
            <p:nvPr/>
          </p:nvGrpSpPr>
          <p:grpSpPr>
            <a:xfrm>
              <a:off x="583703" y="3742519"/>
              <a:ext cx="1734592" cy="760016"/>
              <a:chOff x="1835696" y="2276872"/>
              <a:chExt cx="1734592" cy="760016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D9D70190-551E-AA45-9ACE-ABD9BD781651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0</a:t>
                </a:r>
              </a:p>
            </p:txBody>
          </p:sp>
          <p:sp>
            <p:nvSpPr>
              <p:cNvPr id="103" name="Freeform 124">
                <a:extLst>
                  <a:ext uri="{FF2B5EF4-FFF2-40B4-BE49-F238E27FC236}">
                    <a16:creationId xmlns:a16="http://schemas.microsoft.com/office/drawing/2014/main" id="{67D3C365-A2BA-CF42-A74C-8D03EFDEB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</p:grpSp>
      <p:cxnSp>
        <p:nvCxnSpPr>
          <p:cNvPr id="86" name="Straight Arrow Connector 85"/>
          <p:cNvCxnSpPr>
            <a:cxnSpLocks/>
            <a:stCxn id="13" idx="2"/>
            <a:endCxn id="98" idx="0"/>
          </p:cNvCxnSpPr>
          <p:nvPr/>
        </p:nvCxnSpPr>
        <p:spPr>
          <a:xfrm>
            <a:off x="2234034" y="2565013"/>
            <a:ext cx="1308813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cxnSpLocks/>
            <a:stCxn id="14" idx="2"/>
            <a:endCxn id="93" idx="0"/>
          </p:cNvCxnSpPr>
          <p:nvPr/>
        </p:nvCxnSpPr>
        <p:spPr>
          <a:xfrm>
            <a:off x="2621240" y="2565013"/>
            <a:ext cx="2920981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cxnSpLocks/>
            <a:stCxn id="15" idx="2"/>
            <a:endCxn id="4" idx="0"/>
          </p:cNvCxnSpPr>
          <p:nvPr/>
        </p:nvCxnSpPr>
        <p:spPr>
          <a:xfrm>
            <a:off x="3008446" y="2565013"/>
            <a:ext cx="4533148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88F50D30-2541-FD46-92CB-E9ACF4CC8DCC}"/>
              </a:ext>
            </a:extLst>
          </p:cNvPr>
          <p:cNvSpPr/>
          <p:nvPr/>
        </p:nvSpPr>
        <p:spPr>
          <a:xfrm>
            <a:off x="2460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_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E447F13-524E-0643-834D-C9578342F743}"/>
              </a:ext>
            </a:extLst>
          </p:cNvPr>
          <p:cNvSpPr/>
          <p:nvPr/>
        </p:nvSpPr>
        <p:spPr>
          <a:xfrm>
            <a:off x="25558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cxnSp>
        <p:nvCxnSpPr>
          <p:cNvPr id="90" name="Straight Arrow Connector 89"/>
          <p:cNvCxnSpPr>
            <a:cxnSpLocks/>
            <a:stCxn id="12" idx="2"/>
            <a:endCxn id="102" idx="0"/>
          </p:cNvCxnSpPr>
          <p:nvPr/>
        </p:nvCxnSpPr>
        <p:spPr>
          <a:xfrm flipH="1">
            <a:off x="1543473" y="2565013"/>
            <a:ext cx="303355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D21138F7-D979-084E-927D-28567C49316D}"/>
              </a:ext>
            </a:extLst>
          </p:cNvPr>
          <p:cNvSpPr/>
          <p:nvPr/>
        </p:nvSpPr>
        <p:spPr>
          <a:xfrm>
            <a:off x="623843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4DB569F-0669-2940-8C19-FEC926027CB2}"/>
              </a:ext>
            </a:extLst>
          </p:cNvPr>
          <p:cNvSpPr/>
          <p:nvPr/>
        </p:nvSpPr>
        <p:spPr>
          <a:xfrm>
            <a:off x="661236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EDCDA46-2598-EB4E-8DCB-AB1223A4835F}"/>
              </a:ext>
            </a:extLst>
          </p:cNvPr>
          <p:cNvSpPr/>
          <p:nvPr/>
        </p:nvSpPr>
        <p:spPr>
          <a:xfrm>
            <a:off x="698629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D32A0C-D0F4-3141-8F7A-F19F88169B06}"/>
              </a:ext>
            </a:extLst>
          </p:cNvPr>
          <p:cNvSpPr/>
          <p:nvPr/>
        </p:nvSpPr>
        <p:spPr>
          <a:xfrm>
            <a:off x="736022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F26B8D81-411C-464B-B99F-F976ED64329E}"/>
              </a:ext>
            </a:extLst>
          </p:cNvPr>
          <p:cNvSpPr/>
          <p:nvPr/>
        </p:nvSpPr>
        <p:spPr>
          <a:xfrm>
            <a:off x="77341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FA6D971-3BDD-E84D-A94B-EC46612ABA87}"/>
              </a:ext>
            </a:extLst>
          </p:cNvPr>
          <p:cNvSpPr/>
          <p:nvPr/>
        </p:nvSpPr>
        <p:spPr>
          <a:xfrm>
            <a:off x="810807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E78BBBC-FB74-AC45-9F0C-1E5D899677D1}"/>
              </a:ext>
            </a:extLst>
          </p:cNvPr>
          <p:cNvSpPr/>
          <p:nvPr/>
        </p:nvSpPr>
        <p:spPr>
          <a:xfrm>
            <a:off x="8482013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BE6EB0B-A25E-1546-8942-EBD3250B405D}"/>
              </a:ext>
            </a:extLst>
          </p:cNvPr>
          <p:cNvSpPr txBox="1"/>
          <p:nvPr/>
        </p:nvSpPr>
        <p:spPr>
          <a:xfrm>
            <a:off x="2163649" y="4479503"/>
            <a:ext cx="4816703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en-CH" sz="2400" dirty="0"/>
              <a:t>We need to use </a:t>
            </a:r>
            <a:r>
              <a:rPr lang="en-CH" sz="2400" dirty="0">
                <a:solidFill>
                  <a:srgbClr val="C00000"/>
                </a:solidFill>
              </a:rPr>
              <a:t>atomic operations</a:t>
            </a:r>
          </a:p>
        </p:txBody>
      </p:sp>
      <p:sp>
        <p:nvSpPr>
          <p:cNvPr id="104" name="Slide Number Placeholder 3">
            <a:extLst>
              <a:ext uri="{FF2B5EF4-FFF2-40B4-BE49-F238E27FC236}">
                <a16:creationId xmlns:a16="http://schemas.microsoft.com/office/drawing/2014/main" id="{5289099E-8870-0D4A-A22B-4E61F05B79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C798CD8-A4F5-1843-8940-B5442BD7CAAC}"/>
              </a:ext>
            </a:extLst>
          </p:cNvPr>
          <p:cNvSpPr/>
          <p:nvPr/>
        </p:nvSpPr>
        <p:spPr>
          <a:xfrm>
            <a:off x="13759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BA5F8FA6-54B9-2E47-8C20-DCA998D11A97}"/>
              </a:ext>
            </a:extLst>
          </p:cNvPr>
          <p:cNvSpPr/>
          <p:nvPr/>
        </p:nvSpPr>
        <p:spPr>
          <a:xfrm>
            <a:off x="474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3F132FB-A305-D34F-82B2-46EF8ACB0D07}"/>
              </a:ext>
            </a:extLst>
          </p:cNvPr>
          <p:cNvSpPr/>
          <p:nvPr/>
        </p:nvSpPr>
        <p:spPr>
          <a:xfrm>
            <a:off x="810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3524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Privatization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  <a:ea typeface="ヒラギノ角ゴ Pro W3" pitchFamily="-108" charset="-128"/>
                <a:cs typeface="ヒラギノ角ゴ Pro W3" pitchFamily="-108" charset="-128"/>
              </a:rPr>
              <a:t>Privatization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: Per-block sub-histograms in shared memory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Threads use atomic operations in shared memory</a:t>
            </a: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724" y="1946527"/>
            <a:ext cx="2202553" cy="2202553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0495" y="4567690"/>
            <a:ext cx="5396227" cy="32828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343" y="5599086"/>
            <a:ext cx="1485900" cy="406400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1808615" y="42862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0’s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319815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1’s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460443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2’s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6046313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3’s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46415" y="5624144"/>
            <a:ext cx="1310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Global memory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3880826" y="6001543"/>
            <a:ext cx="1307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Final histogram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531473" y="4563294"/>
            <a:ext cx="1349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Shared memory</a:t>
            </a:r>
          </a:p>
        </p:txBody>
      </p:sp>
      <p:cxnSp>
        <p:nvCxnSpPr>
          <p:cNvPr id="33" name="Conector recto de flecha 32"/>
          <p:cNvCxnSpPr/>
          <p:nvPr/>
        </p:nvCxnSpPr>
        <p:spPr>
          <a:xfrm flipH="1">
            <a:off x="5067687" y="4922357"/>
            <a:ext cx="1589354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>
            <a:off x="2484536" y="4895978"/>
            <a:ext cx="1696605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/>
          <p:nvPr/>
        </p:nvCxnSpPr>
        <p:spPr>
          <a:xfrm flipH="1">
            <a:off x="4780159" y="4895978"/>
            <a:ext cx="556766" cy="7281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>
            <a:off x="3880827" y="4871071"/>
            <a:ext cx="527941" cy="7280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20" name="CuadroTexto 29">
            <a:extLst>
              <a:ext uri="{FF2B5EF4-FFF2-40B4-BE49-F238E27FC236}">
                <a16:creationId xmlns:a16="http://schemas.microsoft.com/office/drawing/2014/main" id="{26191C57-5FA0-0145-983F-9FA0362EDE44}"/>
              </a:ext>
            </a:extLst>
          </p:cNvPr>
          <p:cNvSpPr txBox="1"/>
          <p:nvPr/>
        </p:nvSpPr>
        <p:spPr>
          <a:xfrm>
            <a:off x="6063044" y="5114795"/>
            <a:ext cx="1544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Parallel reduction</a:t>
            </a:r>
          </a:p>
        </p:txBody>
      </p:sp>
    </p:spTree>
    <p:extLst>
      <p:ext uri="{BB962C8B-B14F-4D97-AF65-F5344CB8AC3E}">
        <p14:creationId xmlns:p14="http://schemas.microsoft.com/office/powerpoint/2010/main" val="2036003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Convolution </a:t>
            </a:r>
            <a:r>
              <a:rPr lang="en-US" dirty="0"/>
              <a:t>is a widely-used operation in signal processing, image processing, video processing, and computer vision</a:t>
            </a:r>
          </a:p>
          <a:p>
            <a:endParaRPr lang="en-US" dirty="0"/>
          </a:p>
          <a:p>
            <a:r>
              <a:rPr lang="en-US" dirty="0"/>
              <a:t>Convolution applies a </a:t>
            </a:r>
            <a:r>
              <a:rPr lang="en-US" dirty="0">
                <a:solidFill>
                  <a:srgbClr val="0070C0"/>
                </a:solidFill>
              </a:rPr>
              <a:t>filter </a:t>
            </a:r>
            <a:r>
              <a:rPr lang="en-US" dirty="0"/>
              <a:t>or </a:t>
            </a:r>
            <a:r>
              <a:rPr lang="en-US" dirty="0">
                <a:solidFill>
                  <a:srgbClr val="7030A0"/>
                </a:solidFill>
              </a:rPr>
              <a:t>mask</a:t>
            </a:r>
            <a:r>
              <a:rPr lang="en-US" dirty="0"/>
              <a:t> or </a:t>
            </a:r>
            <a:r>
              <a:rPr lang="en-US" dirty="0">
                <a:solidFill>
                  <a:srgbClr val="C00000"/>
                </a:solidFill>
              </a:rPr>
              <a:t>kernel*</a:t>
            </a:r>
            <a:r>
              <a:rPr lang="en-US" dirty="0"/>
              <a:t> on each element of the input (e.g., a signal, an image, a frame) to obtain a new value, which is a </a:t>
            </a:r>
            <a:r>
              <a:rPr lang="en-US" dirty="0">
                <a:solidFill>
                  <a:srgbClr val="00B050"/>
                </a:solidFill>
              </a:rPr>
              <a:t>weighted sum of a set of neighboring input elements</a:t>
            </a:r>
          </a:p>
          <a:p>
            <a:pPr lvl="1"/>
            <a:r>
              <a:rPr lang="en-US" dirty="0"/>
              <a:t>Smoothing, sharpening, or blurring an image</a:t>
            </a:r>
          </a:p>
          <a:p>
            <a:pPr lvl="1"/>
            <a:r>
              <a:rPr lang="en-US" dirty="0"/>
              <a:t>Finding edges in an image</a:t>
            </a:r>
          </a:p>
          <a:p>
            <a:pPr lvl="1"/>
            <a:r>
              <a:rPr lang="en-US" dirty="0"/>
              <a:t>Removing noise, etc.</a:t>
            </a:r>
          </a:p>
          <a:p>
            <a:endParaRPr lang="en-US" dirty="0"/>
          </a:p>
          <a:p>
            <a:r>
              <a:rPr lang="en-US" dirty="0"/>
              <a:t>Applications in machine learning and artificial intelligence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Convolutional Neural Networks</a:t>
            </a:r>
            <a:r>
              <a:rPr lang="en-US" dirty="0"/>
              <a:t> (CNN or </a:t>
            </a:r>
            <a:r>
              <a:rPr lang="en-US" dirty="0" err="1"/>
              <a:t>ConvNets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E29689-3D95-1949-A69B-D66D15E08CBF}"/>
              </a:ext>
            </a:extLst>
          </p:cNvPr>
          <p:cNvSpPr txBox="1"/>
          <p:nvPr/>
        </p:nvSpPr>
        <p:spPr>
          <a:xfrm>
            <a:off x="192954" y="6407750"/>
            <a:ext cx="86275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 The term “kernel” may create confusion in the context of GPUs (recall a CUDA/GPU kernel is a function executed by a GPU)</a:t>
            </a:r>
          </a:p>
        </p:txBody>
      </p:sp>
    </p:spTree>
    <p:extLst>
      <p:ext uri="{BB962C8B-B14F-4D97-AF65-F5344CB8AC3E}">
        <p14:creationId xmlns:p14="http://schemas.microsoft.com/office/powerpoint/2010/main" val="996778822"/>
      </p:ext>
    </p:extLst>
  </p:cSld>
  <p:clrMapOvr>
    <a:masterClrMapping/>
  </p:clrMapOvr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5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5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4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9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24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Office 테마">
  <a:themeElements>
    <a:clrScheme name="기본">
      <a:dk1>
        <a:sysClr val="windowText" lastClr="000000"/>
      </a:dk1>
      <a:lt1>
        <a:sysClr val="window" lastClr="FFFFFF"/>
      </a:lt1>
      <a:dk2>
        <a:srgbClr val="1B6AA3"/>
      </a:dk2>
      <a:lt2>
        <a:srgbClr val="FFFFFF"/>
      </a:lt2>
      <a:accent1>
        <a:srgbClr val="5DA5DA"/>
      </a:accent1>
      <a:accent2>
        <a:srgbClr val="FAA43A"/>
      </a:accent2>
      <a:accent3>
        <a:srgbClr val="60BD68"/>
      </a:accent3>
      <a:accent4>
        <a:srgbClr val="F17CB0"/>
      </a:accent4>
      <a:accent5>
        <a:srgbClr val="B2912F"/>
      </a:accent5>
      <a:accent6>
        <a:srgbClr val="307D99"/>
      </a:accent6>
      <a:hlink>
        <a:srgbClr val="0563C1"/>
      </a:hlink>
      <a:folHlink>
        <a:srgbClr val="954F72"/>
      </a:folHlink>
    </a:clrScheme>
    <a:fontScheme name="Calibri - 나눔고딕">
      <a:majorFont>
        <a:latin typeface="Calibri"/>
        <a:ea typeface="나눔고딕"/>
        <a:cs typeface=""/>
      </a:majorFont>
      <a:minorFont>
        <a:latin typeface="Calibri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3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4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5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15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Ed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Office Theme">
  <a:themeElements>
    <a:clrScheme name="Custom 7">
      <a:dk1>
        <a:srgbClr val="990000"/>
      </a:dk1>
      <a:lt1>
        <a:srgbClr val="FFFFFF"/>
      </a:lt1>
      <a:dk2>
        <a:srgbClr val="FFFFFF"/>
      </a:dk2>
      <a:lt2>
        <a:srgbClr val="FFFFFF"/>
      </a:lt2>
      <a:accent1>
        <a:srgbClr val="606060"/>
      </a:accent1>
      <a:accent2>
        <a:srgbClr val="A9A9A9"/>
      </a:accent2>
      <a:accent3>
        <a:srgbClr val="CCCCCC"/>
      </a:accent3>
      <a:accent4>
        <a:srgbClr val="990000"/>
      </a:accent4>
      <a:accent5>
        <a:srgbClr val="000000"/>
      </a:accent5>
      <a:accent6>
        <a:srgbClr val="969696"/>
      </a:accent6>
      <a:hlink>
        <a:srgbClr val="990000"/>
      </a:hlink>
      <a:folHlink>
        <a:srgbClr val="AEAE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179783</TotalTime>
  <Words>6509</Words>
  <Application>Microsoft Macintosh PowerPoint</Application>
  <PresentationFormat>On-screen Show (4:3)</PresentationFormat>
  <Paragraphs>2013</Paragraphs>
  <Slides>64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29</vt:i4>
      </vt:variant>
      <vt:variant>
        <vt:lpstr>Slide Titles</vt:lpstr>
      </vt:variant>
      <vt:variant>
        <vt:i4>64</vt:i4>
      </vt:variant>
    </vt:vector>
  </HeadingPairs>
  <TitlesOfParts>
    <vt:vector size="101" baseType="lpstr">
      <vt:lpstr>Arial</vt:lpstr>
      <vt:lpstr>Calibri</vt:lpstr>
      <vt:lpstr>Courier</vt:lpstr>
      <vt:lpstr>Garamond</vt:lpstr>
      <vt:lpstr>Lucida Console</vt:lpstr>
      <vt:lpstr>Tahoma</vt:lpstr>
      <vt:lpstr>Times New Roman</vt:lpstr>
      <vt:lpstr>Wingdings</vt:lpstr>
      <vt:lpstr>Edge</vt:lpstr>
      <vt:lpstr>1_Edge</vt:lpstr>
      <vt:lpstr>3_Edge</vt:lpstr>
      <vt:lpstr>4_Edge</vt:lpstr>
      <vt:lpstr>6_Edge</vt:lpstr>
      <vt:lpstr>8_Edge</vt:lpstr>
      <vt:lpstr>2_Office Theme</vt:lpstr>
      <vt:lpstr>9_Edge</vt:lpstr>
      <vt:lpstr>17_Edge</vt:lpstr>
      <vt:lpstr>13_Edge</vt:lpstr>
      <vt:lpstr>23_Edge</vt:lpstr>
      <vt:lpstr>35_Edge</vt:lpstr>
      <vt:lpstr>39_Edge</vt:lpstr>
      <vt:lpstr>49_Edge</vt:lpstr>
      <vt:lpstr>56_Edge</vt:lpstr>
      <vt:lpstr>57_Edge</vt:lpstr>
      <vt:lpstr>58_Edge</vt:lpstr>
      <vt:lpstr>59_Edge</vt:lpstr>
      <vt:lpstr>64_Edge</vt:lpstr>
      <vt:lpstr>85_Edge</vt:lpstr>
      <vt:lpstr>90_Edge</vt:lpstr>
      <vt:lpstr>91_Edge</vt:lpstr>
      <vt:lpstr>1_Metropolitan_bullet</vt:lpstr>
      <vt:lpstr>98_Edge</vt:lpstr>
      <vt:lpstr>1_Office 테마</vt:lpstr>
      <vt:lpstr>136_Edge</vt:lpstr>
      <vt:lpstr>148_Edge</vt:lpstr>
      <vt:lpstr>151_Edge</vt:lpstr>
      <vt:lpstr>152_Edge</vt:lpstr>
      <vt:lpstr>P&amp;S Heterogeneous Systems  Parallel Patterns: Prefix Sum (Scan)</vt:lpstr>
      <vt:lpstr>Parallel Patterns</vt:lpstr>
      <vt:lpstr>Reduction Operation</vt:lpstr>
      <vt:lpstr>Divergence-Free Mapping (I)</vt:lpstr>
      <vt:lpstr>Divergence-Free Mapping (II)</vt:lpstr>
      <vt:lpstr>Histogram Computation</vt:lpstr>
      <vt:lpstr>Parallel Histogram Computation: Iteration 2</vt:lpstr>
      <vt:lpstr>Histogram Privatization</vt:lpstr>
      <vt:lpstr>Convolution Applications</vt:lpstr>
      <vt:lpstr>1D Convolution Example</vt:lpstr>
      <vt:lpstr>Another Example of 2D Convolution</vt:lpstr>
      <vt:lpstr>Implementing a Convolutional Layer  with Matrix Multiplication</vt:lpstr>
      <vt:lpstr>Prefix Sum (Scan)</vt:lpstr>
      <vt:lpstr>Prefix Sum (Scan)</vt:lpstr>
      <vt:lpstr>Scan Applications</vt:lpstr>
      <vt:lpstr>Examples of Exclusive and Inclusive Scan</vt:lpstr>
      <vt:lpstr>Hierarchical (Inclusive) Scan</vt:lpstr>
      <vt:lpstr>Hierarchical (Inclusive) Scan</vt:lpstr>
      <vt:lpstr>Hierarchical (Inclusive) Scan</vt:lpstr>
      <vt:lpstr>Per-Block (Inclusive) Scan</vt:lpstr>
      <vt:lpstr>Kogge-Stone Parallel (Inclusive) Scan</vt:lpstr>
      <vt:lpstr>Kogge-Stone Parallel (Inclusive) Scan Code</vt:lpstr>
      <vt:lpstr>Kogge-Stone Parallel (Inclusive) Scan</vt:lpstr>
      <vt:lpstr>Using Shared Memory</vt:lpstr>
      <vt:lpstr>Using Shared Memory Code</vt:lpstr>
      <vt:lpstr>Double Buffering</vt:lpstr>
      <vt:lpstr>Double Buffering</vt:lpstr>
      <vt:lpstr>Work Efficiency</vt:lpstr>
      <vt:lpstr>Brent-Kung Parallel (Inclusive) Scan</vt:lpstr>
      <vt:lpstr>Work Efficiency</vt:lpstr>
      <vt:lpstr>Work Efficiency (the Reality)</vt:lpstr>
      <vt:lpstr>Recall: Warp Shuffle Functions</vt:lpstr>
      <vt:lpstr>Recall: Per-Block (Inclusive) Scan</vt:lpstr>
      <vt:lpstr>Recall: Hierarchical (Inclusive) Scan</vt:lpstr>
      <vt:lpstr>Per-Block Hierarchical (Inclusive) Scan</vt:lpstr>
      <vt:lpstr>Warp Scan</vt:lpstr>
      <vt:lpstr>Per-Block Hierarchical Scan</vt:lpstr>
      <vt:lpstr>Scan-Scan-Add (SSA)</vt:lpstr>
      <vt:lpstr>SSA: Global Memory Accesses</vt:lpstr>
      <vt:lpstr>Reduce-Scan-Scan (RSS)</vt:lpstr>
      <vt:lpstr>RSS: Global Memory Accesses</vt:lpstr>
      <vt:lpstr>SSA vs. RSS in a FGMT Architecture</vt:lpstr>
      <vt:lpstr>Reduction with Warp Shuffle</vt:lpstr>
      <vt:lpstr>Warp Reduce Functions</vt:lpstr>
      <vt:lpstr>Reduction with Warp Shuffle</vt:lpstr>
      <vt:lpstr>Reduction with Warp Reduce</vt:lpstr>
      <vt:lpstr>Reduction with a Configurable Crossbar (I)</vt:lpstr>
      <vt:lpstr>Reduction with a Configurable Crossbar (II)</vt:lpstr>
      <vt:lpstr>Reduction with a Configurable Crossbar (III)</vt:lpstr>
      <vt:lpstr>Reduction with a Configurable Crossbar (IV)</vt:lpstr>
      <vt:lpstr>Reduction with a Configurable Crossbar (V)</vt:lpstr>
      <vt:lpstr>Reduction with a Configurable Crossbar (VI)</vt:lpstr>
      <vt:lpstr>Recall: Warp Scan</vt:lpstr>
      <vt:lpstr>Reduce-Scan-Scan (RSS)</vt:lpstr>
      <vt:lpstr>Adjacent Block Synchronization</vt:lpstr>
      <vt:lpstr>Adjacent Block Synchronization (I)</vt:lpstr>
      <vt:lpstr>Adjacent Block Synchronization (II)</vt:lpstr>
      <vt:lpstr>NVIDIA H100 Distributed Shared Memory</vt:lpstr>
      <vt:lpstr>Recall: Scan Applications</vt:lpstr>
      <vt:lpstr>In-Place Data Sliding Algorithms (I)</vt:lpstr>
      <vt:lpstr>In-Place Data Sliding Algorithms (II)</vt:lpstr>
      <vt:lpstr>Recommended Readings (I)</vt:lpstr>
      <vt:lpstr>Recommended Readings (II)</vt:lpstr>
      <vt:lpstr>P&amp;S Heterogeneous Systems  Parallel Patterns: Prefix Sum (Scan)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ATLAS: A Scalable and High-Performance Scheduling Algorithm for Multiple Memory Controllers</dc:title>
  <dc:creator>yoongu</dc:creator>
  <cp:lastModifiedBy>Gomez Luna  Juan</cp:lastModifiedBy>
  <cp:revision>3398</cp:revision>
  <cp:lastPrinted>2021-11-11T11:38:37Z</cp:lastPrinted>
  <dcterms:created xsi:type="dcterms:W3CDTF">2010-10-08T20:41:54Z</dcterms:created>
  <dcterms:modified xsi:type="dcterms:W3CDTF">2022-12-02T08:16:36Z</dcterms:modified>
</cp:coreProperties>
</file>